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2.xml" ContentType="application/vnd.openxmlformats-officedocument.presentationml.notesSlide+xml"/>
  <Override PartName="/ppt/tags/tag11.xml" ContentType="application/vnd.openxmlformats-officedocument.presentationml.tags+xml"/>
  <Override PartName="/ppt/notesSlides/notesSlide3.xml" ContentType="application/vnd.openxmlformats-officedocument.presentationml.notesSlide+xml"/>
  <Override PartName="/ppt/tags/tag12.xml" ContentType="application/vnd.openxmlformats-officedocument.presentationml.tags+xml"/>
  <Override PartName="/ppt/notesSlides/notesSlide4.xml" ContentType="application/vnd.openxmlformats-officedocument.presentationml.notesSlide+xml"/>
  <Override PartName="/ppt/tags/tag13.xml" ContentType="application/vnd.openxmlformats-officedocument.presentationml.tags+xml"/>
  <Override PartName="/ppt/notesSlides/notesSlide5.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6.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7.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31"/>
  </p:notesMasterIdLst>
  <p:sldIdLst>
    <p:sldId id="256" r:id="rId2"/>
    <p:sldId id="284" r:id="rId3"/>
    <p:sldId id="260" r:id="rId4"/>
    <p:sldId id="286" r:id="rId5"/>
    <p:sldId id="290" r:id="rId6"/>
    <p:sldId id="291" r:id="rId7"/>
    <p:sldId id="292" r:id="rId8"/>
    <p:sldId id="285" r:id="rId9"/>
    <p:sldId id="296" r:id="rId10"/>
    <p:sldId id="619" r:id="rId11"/>
    <p:sldId id="621" r:id="rId12"/>
    <p:sldId id="622" r:id="rId13"/>
    <p:sldId id="293" r:id="rId14"/>
    <p:sldId id="297" r:id="rId15"/>
    <p:sldId id="294" r:id="rId16"/>
    <p:sldId id="298" r:id="rId17"/>
    <p:sldId id="299" r:id="rId18"/>
    <p:sldId id="287" r:id="rId19"/>
    <p:sldId id="305" r:id="rId20"/>
    <p:sldId id="300" r:id="rId21"/>
    <p:sldId id="306" r:id="rId22"/>
    <p:sldId id="309" r:id="rId23"/>
    <p:sldId id="302" r:id="rId24"/>
    <p:sldId id="307" r:id="rId25"/>
    <p:sldId id="620" r:id="rId26"/>
    <p:sldId id="304" r:id="rId27"/>
    <p:sldId id="308" r:id="rId28"/>
    <p:sldId id="623" r:id="rId29"/>
    <p:sldId id="283" r:id="rId30"/>
  </p:sldIdLst>
  <p:sldSz cx="12192000" cy="6858000"/>
  <p:notesSz cx="6858000" cy="9144000"/>
  <p:custDataLst>
    <p:tags r:id="rId3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9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3655" autoAdjust="0"/>
  </p:normalViewPr>
  <p:slideViewPr>
    <p:cSldViewPr snapToGrid="0">
      <p:cViewPr varScale="1">
        <p:scale>
          <a:sx n="63" d="100"/>
          <a:sy n="63" d="100"/>
        </p:scale>
        <p:origin x="732" y="6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jpeg>
</file>

<file path=ppt/media/image11.png>
</file>

<file path=ppt/media/image12.jpeg>
</file>

<file path=ppt/media/image13.jpeg>
</file>

<file path=ppt/media/image14.png>
</file>

<file path=ppt/media/image15.png>
</file>

<file path=ppt/media/image16.jpeg>
</file>

<file path=ppt/media/image17.png>
</file>

<file path=ppt/media/image18.png>
</file>

<file path=ppt/media/image19.png>
</file>

<file path=ppt/media/image3.jpeg>
</file>

<file path=ppt/media/image4.gif>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D7CF17-02FD-49C9-92A7-5810C8A3388F}" type="datetimeFigureOut">
              <a:rPr lang="en-SG" smtClean="0"/>
              <a:t>24/9/2020</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E00C68-67DC-41C8-A72B-F2A666685639}" type="slidenum">
              <a:rPr lang="en-SG" smtClean="0"/>
              <a:t>‹#›</a:t>
            </a:fld>
            <a:endParaRPr lang="en-SG"/>
          </a:p>
        </p:txBody>
      </p:sp>
    </p:spTree>
    <p:extLst>
      <p:ext uri="{BB962C8B-B14F-4D97-AF65-F5344CB8AC3E}">
        <p14:creationId xmlns:p14="http://schemas.microsoft.com/office/powerpoint/2010/main" val="1337860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orldpopulationreview.com/countries/freest-countries/"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s://www.theclassroom.com/examples-places-under-totalitarian-governments-10023.html" TargetMode="External"/><Relationship Id="rId4" Type="http://schemas.openxmlformats.org/officeDocument/2006/relationships/hyperlink" Target="https://worldpopulationreview.com/countries/eritrea-population/"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www.ft.com/cms/s/0/f151f6da-8596-11e1-90cd-00144feab49a.html"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www.ft.com/cms/s/0/53356576-8862-11e1-a526-00144feab49a.html"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cnbc.com/2018/03/12/trump-issues-order-prohibiting-broadcoms-bid-to-take-over-qualcomm.html"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www.cnbc.com/2018/03/06/broadcom-qualcomm-deal-in-jeopardy-after-cfius-letter.html"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hlinkClick r:id="rId3"/>
              </a:rPr>
              <a:t>https://worldpopulationreview.com/countries/freest-countries/</a:t>
            </a:r>
            <a:endParaRPr lang="en-SG" dirty="0"/>
          </a:p>
          <a:p>
            <a:r>
              <a:rPr lang="en-SG" sz="1200" b="1" i="0" kern="1200" dirty="0">
                <a:solidFill>
                  <a:schemeClr val="tx1"/>
                </a:solidFill>
                <a:effectLst/>
                <a:latin typeface="+mn-lt"/>
                <a:ea typeface="+mn-ea"/>
                <a:cs typeface="+mn-cs"/>
              </a:rPr>
              <a:t>Freest Countries 2020</a:t>
            </a:r>
            <a:br>
              <a:rPr lang="en-SG" sz="1200" b="1" i="0" kern="1200" dirty="0">
                <a:solidFill>
                  <a:schemeClr val="tx1"/>
                </a:solidFill>
                <a:effectLst/>
                <a:latin typeface="+mn-lt"/>
                <a:ea typeface="+mn-ea"/>
                <a:cs typeface="+mn-cs"/>
              </a:rPr>
            </a:br>
            <a:r>
              <a:rPr lang="en-SG" sz="1200" b="0" i="0" kern="1200" dirty="0">
                <a:solidFill>
                  <a:schemeClr val="tx1"/>
                </a:solidFill>
                <a:effectLst/>
                <a:latin typeface="+mn-lt"/>
                <a:ea typeface="+mn-ea"/>
                <a:cs typeface="+mn-cs"/>
              </a:rPr>
              <a:t>1. New Zealand</a:t>
            </a:r>
            <a:br>
              <a:rPr lang="en-SG" sz="1200" b="0" i="0" kern="1200" dirty="0">
                <a:solidFill>
                  <a:schemeClr val="tx1"/>
                </a:solidFill>
                <a:effectLst/>
                <a:latin typeface="+mn-lt"/>
                <a:ea typeface="+mn-ea"/>
                <a:cs typeface="+mn-cs"/>
              </a:rPr>
            </a:br>
            <a:r>
              <a:rPr lang="en-SG" sz="1200" b="0" i="0" kern="1200" dirty="0">
                <a:solidFill>
                  <a:schemeClr val="tx1"/>
                </a:solidFill>
                <a:effectLst/>
                <a:latin typeface="+mn-lt"/>
                <a:ea typeface="+mn-ea"/>
                <a:cs typeface="+mn-cs"/>
              </a:rPr>
              <a:t>2. Switzerland</a:t>
            </a:r>
            <a:br>
              <a:rPr lang="en-SG" sz="1200" b="0" i="0" kern="1200" dirty="0">
                <a:solidFill>
                  <a:schemeClr val="tx1"/>
                </a:solidFill>
                <a:effectLst/>
                <a:latin typeface="+mn-lt"/>
                <a:ea typeface="+mn-ea"/>
                <a:cs typeface="+mn-cs"/>
              </a:rPr>
            </a:br>
            <a:r>
              <a:rPr lang="en-SG" sz="1200" b="0" i="0" kern="1200" dirty="0">
                <a:solidFill>
                  <a:schemeClr val="tx1"/>
                </a:solidFill>
                <a:effectLst/>
                <a:latin typeface="+mn-lt"/>
                <a:ea typeface="+mn-ea"/>
                <a:cs typeface="+mn-cs"/>
              </a:rPr>
              <a:t>3. Hong Kong</a:t>
            </a:r>
            <a:br>
              <a:rPr lang="en-SG" sz="1200" b="0" i="0" kern="1200" dirty="0">
                <a:solidFill>
                  <a:schemeClr val="tx1"/>
                </a:solidFill>
                <a:effectLst/>
                <a:latin typeface="+mn-lt"/>
                <a:ea typeface="+mn-ea"/>
                <a:cs typeface="+mn-cs"/>
              </a:rPr>
            </a:br>
            <a:r>
              <a:rPr lang="en-SG" sz="1200" b="0" i="0" kern="1200" dirty="0">
                <a:solidFill>
                  <a:schemeClr val="tx1"/>
                </a:solidFill>
                <a:effectLst/>
                <a:latin typeface="+mn-lt"/>
                <a:ea typeface="+mn-ea"/>
                <a:cs typeface="+mn-cs"/>
              </a:rPr>
              <a:t>4. Australia</a:t>
            </a:r>
            <a:br>
              <a:rPr lang="en-SG" sz="1200" b="0" i="0" kern="1200" dirty="0">
                <a:solidFill>
                  <a:schemeClr val="tx1"/>
                </a:solidFill>
                <a:effectLst/>
                <a:latin typeface="+mn-lt"/>
                <a:ea typeface="+mn-ea"/>
                <a:cs typeface="+mn-cs"/>
              </a:rPr>
            </a:br>
            <a:r>
              <a:rPr lang="en-SG" sz="1200" b="0" i="0" kern="1200" dirty="0">
                <a:solidFill>
                  <a:schemeClr val="tx1"/>
                </a:solidFill>
                <a:effectLst/>
                <a:latin typeface="+mn-lt"/>
                <a:ea typeface="+mn-ea"/>
                <a:cs typeface="+mn-cs"/>
              </a:rPr>
              <a:t>5. Canada</a:t>
            </a:r>
            <a:br>
              <a:rPr lang="en-SG" sz="1200" b="0" i="0" kern="1200" dirty="0">
                <a:solidFill>
                  <a:schemeClr val="tx1"/>
                </a:solidFill>
                <a:effectLst/>
                <a:latin typeface="+mn-lt"/>
                <a:ea typeface="+mn-ea"/>
                <a:cs typeface="+mn-cs"/>
              </a:rPr>
            </a:br>
            <a:r>
              <a:rPr lang="en-SG" sz="1200" b="0" i="0" kern="1200" dirty="0">
                <a:solidFill>
                  <a:schemeClr val="tx1"/>
                </a:solidFill>
                <a:effectLst/>
                <a:latin typeface="+mn-lt"/>
                <a:ea typeface="+mn-ea"/>
                <a:cs typeface="+mn-cs"/>
              </a:rPr>
              <a:t>17. USA</a:t>
            </a:r>
          </a:p>
          <a:p>
            <a:r>
              <a:rPr lang="en-SG" sz="1200" b="0" i="0" kern="1200" dirty="0">
                <a:solidFill>
                  <a:schemeClr val="tx1"/>
                </a:solidFill>
                <a:effectLst/>
                <a:latin typeface="+mn-lt"/>
                <a:ea typeface="+mn-ea"/>
                <a:cs typeface="+mn-cs"/>
              </a:rPr>
              <a:t>25. Singapore</a:t>
            </a:r>
            <a:br>
              <a:rPr lang="en-SG" sz="1200" b="0" i="0" kern="1200" dirty="0">
                <a:solidFill>
                  <a:schemeClr val="tx1"/>
                </a:solidFill>
                <a:effectLst/>
                <a:latin typeface="+mn-lt"/>
                <a:ea typeface="+mn-ea"/>
                <a:cs typeface="+mn-cs"/>
              </a:rPr>
            </a:br>
            <a:br>
              <a:rPr lang="en-SG" sz="1200" b="1" i="0" kern="1200" dirty="0">
                <a:solidFill>
                  <a:schemeClr val="tx1"/>
                </a:solidFill>
                <a:effectLst/>
                <a:latin typeface="+mn-lt"/>
                <a:ea typeface="+mn-ea"/>
                <a:cs typeface="+mn-cs"/>
              </a:rPr>
            </a:br>
            <a:r>
              <a:rPr lang="en-SG" sz="1200" b="0" i="0" kern="1200" dirty="0">
                <a:solidFill>
                  <a:schemeClr val="tx1"/>
                </a:solidFill>
                <a:effectLst/>
                <a:latin typeface="+mn-lt"/>
                <a:ea typeface="+mn-ea"/>
                <a:cs typeface="+mn-cs"/>
              </a:rPr>
              <a:t>Currently, the State of </a:t>
            </a:r>
            <a:r>
              <a:rPr lang="en-SG" sz="1200" b="0" i="0" u="none" strike="noStrike" kern="1200" dirty="0">
                <a:solidFill>
                  <a:schemeClr val="tx1"/>
                </a:solidFill>
                <a:effectLst/>
                <a:latin typeface="+mn-lt"/>
                <a:ea typeface="+mn-ea"/>
                <a:cs typeface="+mn-cs"/>
                <a:hlinkClick r:id="rId4"/>
              </a:rPr>
              <a:t>Eritrea</a:t>
            </a:r>
            <a:r>
              <a:rPr lang="en-SG" sz="1200" b="0" i="0" kern="1200" dirty="0">
                <a:solidFill>
                  <a:schemeClr val="tx1"/>
                </a:solidFill>
                <a:effectLst/>
                <a:latin typeface="+mn-lt"/>
                <a:ea typeface="+mn-ea"/>
                <a:cs typeface="+mn-cs"/>
              </a:rPr>
              <a:t> and North Korea are the only two nations in the world that still have governments classified as </a:t>
            </a:r>
            <a:r>
              <a:rPr lang="en-SG" sz="1200" b="0" i="0" u="none" strike="noStrike" kern="1200" dirty="0">
                <a:solidFill>
                  <a:schemeClr val="tx1"/>
                </a:solidFill>
                <a:effectLst/>
                <a:latin typeface="+mn-lt"/>
                <a:ea typeface="+mn-ea"/>
                <a:cs typeface="+mn-cs"/>
                <a:hlinkClick r:id="rId5"/>
              </a:rPr>
              <a:t>totalitarian dictatorships</a:t>
            </a:r>
            <a:r>
              <a:rPr lang="en-SG" sz="1200" b="0" i="0" kern="1200" dirty="0">
                <a:solidFill>
                  <a:schemeClr val="tx1"/>
                </a:solidFill>
                <a:effectLst/>
                <a:latin typeface="+mn-lt"/>
                <a:ea typeface="+mn-ea"/>
                <a:cs typeface="+mn-cs"/>
              </a:rPr>
              <a:t>.</a:t>
            </a:r>
            <a:br>
              <a:rPr lang="en-SG" sz="1200" b="0" i="0" kern="1200" dirty="0">
                <a:solidFill>
                  <a:schemeClr val="tx1"/>
                </a:solidFill>
                <a:effectLst/>
                <a:latin typeface="+mn-lt"/>
                <a:ea typeface="+mn-ea"/>
                <a:cs typeface="+mn-cs"/>
              </a:rPr>
            </a:br>
            <a:br>
              <a:rPr lang="en-SG" sz="1200" b="0" i="0" kern="1200" dirty="0">
                <a:solidFill>
                  <a:schemeClr val="tx1"/>
                </a:solidFill>
                <a:effectLst/>
                <a:latin typeface="+mn-lt"/>
                <a:ea typeface="+mn-ea"/>
                <a:cs typeface="+mn-cs"/>
              </a:rPr>
            </a:br>
            <a:endParaRPr lang="en-SG" dirty="0"/>
          </a:p>
        </p:txBody>
      </p:sp>
      <p:sp>
        <p:nvSpPr>
          <p:cNvPr id="4" name="Slide Number Placeholder 3"/>
          <p:cNvSpPr>
            <a:spLocks noGrp="1"/>
          </p:cNvSpPr>
          <p:nvPr>
            <p:ph type="sldNum" sz="quarter" idx="10"/>
          </p:nvPr>
        </p:nvSpPr>
        <p:spPr/>
        <p:txBody>
          <a:bodyPr/>
          <a:lstStyle/>
          <a:p>
            <a:fld id="{DFE00C68-67DC-41C8-A72B-F2A666685639}" type="slidenum">
              <a:rPr lang="en-SG" smtClean="0"/>
              <a:t>3</a:t>
            </a:fld>
            <a:endParaRPr lang="en-SG"/>
          </a:p>
        </p:txBody>
      </p:sp>
    </p:spTree>
    <p:extLst>
      <p:ext uri="{BB962C8B-B14F-4D97-AF65-F5344CB8AC3E}">
        <p14:creationId xmlns:p14="http://schemas.microsoft.com/office/powerpoint/2010/main" val="2865778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100" dirty="0"/>
              <a:t>1938 Mexican President </a:t>
            </a:r>
            <a:r>
              <a:rPr lang="en-SG" sz="1100" dirty="0" err="1"/>
              <a:t>Lázaro</a:t>
            </a:r>
            <a:r>
              <a:rPr lang="en-SG" sz="1100" dirty="0"/>
              <a:t> Cárdenas expropriated the assets of nearly all the foreign oil companies operating in Mexico – claiming they were rebelling against him – and later creating </a:t>
            </a:r>
            <a:r>
              <a:rPr lang="en-SG" sz="1100" dirty="0" err="1"/>
              <a:t>Petroleos</a:t>
            </a:r>
            <a:r>
              <a:rPr lang="en-SG" sz="1100" dirty="0"/>
              <a:t> </a:t>
            </a:r>
            <a:r>
              <a:rPr lang="en-SG" sz="1100" dirty="0" err="1"/>
              <a:t>Mexicanos</a:t>
            </a:r>
            <a:r>
              <a:rPr lang="en-SG" sz="1100" dirty="0"/>
              <a:t> (Pemex)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sz="1100" b="0" i="0" kern="1200" dirty="0">
                <a:solidFill>
                  <a:schemeClr val="tx1"/>
                </a:solidFill>
                <a:effectLst/>
                <a:latin typeface="+mn-lt"/>
                <a:ea typeface="+mn-ea"/>
                <a:cs typeface="+mn-cs"/>
              </a:rPr>
              <a:t>In 1951, Iranian prime minister Mohammed </a:t>
            </a:r>
            <a:r>
              <a:rPr lang="en-SG" sz="1100" b="0" i="0" kern="1200" dirty="0" err="1">
                <a:solidFill>
                  <a:schemeClr val="tx1"/>
                </a:solidFill>
                <a:effectLst/>
                <a:latin typeface="+mn-lt"/>
                <a:ea typeface="+mn-ea"/>
                <a:cs typeface="+mn-cs"/>
              </a:rPr>
              <a:t>Mossadegh</a:t>
            </a:r>
            <a:r>
              <a:rPr lang="en-SG" sz="1100" b="0" i="0" kern="1200" dirty="0">
                <a:solidFill>
                  <a:schemeClr val="tx1"/>
                </a:solidFill>
                <a:effectLst/>
                <a:latin typeface="+mn-lt"/>
                <a:ea typeface="+mn-ea"/>
                <a:cs typeface="+mn-cs"/>
              </a:rPr>
              <a:t> led moves to nationalise the Anglo-Iranian Oil Company, one of the forerunners of BP.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11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SG" sz="1100" b="0" i="0" u="none" strike="noStrike" kern="1200" dirty="0" err="1">
                <a:solidFill>
                  <a:schemeClr val="tx1"/>
                </a:solidFill>
                <a:effectLst/>
                <a:latin typeface="+mn-lt"/>
                <a:ea typeface="+mn-ea"/>
                <a:cs typeface="+mn-cs"/>
                <a:hlinkClick r:id="rId3"/>
              </a:rPr>
              <a:t>Codelco</a:t>
            </a:r>
            <a:r>
              <a:rPr lang="en-SG" sz="1100" b="0" i="0" u="none" strike="noStrike" kern="1200" dirty="0">
                <a:solidFill>
                  <a:schemeClr val="tx1"/>
                </a:solidFill>
                <a:effectLst/>
                <a:latin typeface="+mn-lt"/>
                <a:ea typeface="+mn-ea"/>
                <a:cs typeface="+mn-cs"/>
                <a:hlinkClick r:id="rId3"/>
              </a:rPr>
              <a:t>, Chile’s state-owned mining company</a:t>
            </a:r>
            <a:r>
              <a:rPr lang="en-SG" sz="1100" b="0" i="0" kern="1200" dirty="0">
                <a:solidFill>
                  <a:schemeClr val="tx1"/>
                </a:solidFill>
                <a:effectLst/>
                <a:latin typeface="+mn-lt"/>
                <a:ea typeface="+mn-ea"/>
                <a:cs typeface="+mn-cs"/>
              </a:rPr>
              <a:t>, was created in 1971 when congress unanimously approved the nationalization of all copper mines.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11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SG" sz="1100" dirty="0"/>
              <a:t>In 2007 Hugo Chavez of Venezuela took control of multi-billion oil projects in the Orinoco belt from ExxonMobil and </a:t>
            </a:r>
            <a:r>
              <a:rPr lang="en-SG" sz="1100" dirty="0" err="1"/>
              <a:t>ConocoPhilips</a:t>
            </a:r>
            <a:r>
              <a:rPr lang="en-SG" sz="1100" dirty="0"/>
              <a:t>, one of his first moves in a wave of nationalisations of the country’s industries.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sz="1100" dirty="0"/>
              <a:t>Rosneft, Russia’s state-owned oil company, in effect swallowed the main production unit of Yukos, the country’s largest and most successful private oil company, in 2004 after it was hounded to death and then gutted by the government. The Yukos oil group went on to seek up to $100bn in damages.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sz="1100" dirty="0"/>
              <a:t>Shortly after becoming president of Bolivia in 2006, Evo Morales decided to nationalise the country’s oil and gas reserves. At the time, the firms with the largest holdings in Bolivia’s energy industry were Petrobras and … </a:t>
            </a:r>
            <a:r>
              <a:rPr lang="en-SG" sz="1100" dirty="0" err="1"/>
              <a:t>Repsol</a:t>
            </a:r>
            <a:r>
              <a:rPr lang="en-SG" sz="1100" dirty="0"/>
              <a:t> and YPF.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sz="1100" dirty="0"/>
              <a:t>In the same year, the government of President Alfredo Palacio in Ecuador revoked US oil company Occidental’s operating contract and seized $1bn of its assets, saying that the company had improperly transferred a 40 per cent interest in its oil fields to EnCana of Canada in 2000.</a:t>
            </a:r>
          </a:p>
          <a:p>
            <a:endParaRPr lang="en-SG" sz="1100" dirty="0"/>
          </a:p>
          <a:p>
            <a:r>
              <a:rPr lang="en-SG" sz="1100" dirty="0"/>
              <a:t>In 2012, </a:t>
            </a:r>
            <a:r>
              <a:rPr lang="en-SG" sz="1100" b="0" i="0" kern="1200" dirty="0">
                <a:solidFill>
                  <a:schemeClr val="tx1"/>
                </a:solidFill>
                <a:effectLst/>
                <a:latin typeface="+mn-lt"/>
                <a:ea typeface="+mn-ea"/>
                <a:cs typeface="+mn-cs"/>
              </a:rPr>
              <a:t> Cristina Fernández, Argentina’s president, announced </a:t>
            </a:r>
            <a:r>
              <a:rPr lang="en-SG" sz="1100" b="0" i="0" u="none" strike="noStrike" kern="1200" dirty="0">
                <a:solidFill>
                  <a:schemeClr val="tx1"/>
                </a:solidFill>
                <a:effectLst/>
                <a:latin typeface="+mn-lt"/>
                <a:ea typeface="+mn-ea"/>
                <a:cs typeface="+mn-cs"/>
                <a:hlinkClick r:id="rId4"/>
              </a:rPr>
              <a:t>the renationalisation of the oil company YPF</a:t>
            </a:r>
            <a:r>
              <a:rPr lang="en-SG" sz="1100" b="0" i="0" kern="1200" dirty="0">
                <a:solidFill>
                  <a:schemeClr val="tx1"/>
                </a:solidFill>
                <a:effectLst/>
                <a:latin typeface="+mn-lt"/>
                <a:ea typeface="+mn-ea"/>
                <a:cs typeface="+mn-cs"/>
              </a:rPr>
              <a:t>, ousting the Spanish group </a:t>
            </a:r>
            <a:r>
              <a:rPr lang="en-SG" sz="1100" b="0" i="0" kern="1200" dirty="0" err="1">
                <a:solidFill>
                  <a:schemeClr val="tx1"/>
                </a:solidFill>
                <a:effectLst/>
                <a:latin typeface="+mn-lt"/>
                <a:ea typeface="+mn-ea"/>
                <a:cs typeface="+mn-cs"/>
              </a:rPr>
              <a:t>Repsol</a:t>
            </a:r>
            <a:r>
              <a:rPr lang="en-SG" sz="1100" b="0" i="0" kern="1200" dirty="0">
                <a:solidFill>
                  <a:schemeClr val="tx1"/>
                </a:solidFill>
                <a:effectLst/>
                <a:latin typeface="+mn-lt"/>
                <a:ea typeface="+mn-ea"/>
                <a:cs typeface="+mn-cs"/>
              </a:rPr>
              <a:t> as majority owner and prompting a furious response from Madrid.</a:t>
            </a:r>
            <a:endParaRPr lang="en-SG" sz="1100" dirty="0"/>
          </a:p>
        </p:txBody>
      </p:sp>
      <p:sp>
        <p:nvSpPr>
          <p:cNvPr id="4" name="Slide Number Placeholder 3"/>
          <p:cNvSpPr>
            <a:spLocks noGrp="1"/>
          </p:cNvSpPr>
          <p:nvPr>
            <p:ph type="sldNum" sz="quarter" idx="10"/>
          </p:nvPr>
        </p:nvSpPr>
        <p:spPr/>
        <p:txBody>
          <a:bodyPr/>
          <a:lstStyle/>
          <a:p>
            <a:fld id="{DFE00C68-67DC-41C8-A72B-F2A666685639}" type="slidenum">
              <a:rPr lang="en-SG" smtClean="0"/>
              <a:t>9</a:t>
            </a:fld>
            <a:endParaRPr lang="en-SG"/>
          </a:p>
        </p:txBody>
      </p:sp>
    </p:spTree>
    <p:extLst>
      <p:ext uri="{BB962C8B-B14F-4D97-AF65-F5344CB8AC3E}">
        <p14:creationId xmlns:p14="http://schemas.microsoft.com/office/powerpoint/2010/main" val="3154260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a:extLst>
              <a:ext uri="{FF2B5EF4-FFF2-40B4-BE49-F238E27FC236}">
                <a16:creationId xmlns:a16="http://schemas.microsoft.com/office/drawing/2014/main" id="{31328709-71FB-4099-97A3-83B2510A678E}"/>
              </a:ext>
            </a:extLst>
          </p:cNvPr>
          <p:cNvSpPr>
            <a:spLocks noGrp="1" noRot="1" noChangeAspect="1" noChangeArrowheads="1" noTextEdit="1"/>
          </p:cNvSpPr>
          <p:nvPr>
            <p:ph type="sldImg"/>
          </p:nvPr>
        </p:nvSpPr>
        <p:spPr>
          <a:ln/>
        </p:spPr>
      </p:sp>
      <p:sp>
        <p:nvSpPr>
          <p:cNvPr id="38915" name="Notes Placeholder 2">
            <a:extLst>
              <a:ext uri="{FF2B5EF4-FFF2-40B4-BE49-F238E27FC236}">
                <a16:creationId xmlns:a16="http://schemas.microsoft.com/office/drawing/2014/main" id="{F4CD4092-408E-4C91-A2B9-29E502DCCD76}"/>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endParaRPr lang="en-SG"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a:extLst>
              <a:ext uri="{FF2B5EF4-FFF2-40B4-BE49-F238E27FC236}">
                <a16:creationId xmlns:a16="http://schemas.microsoft.com/office/drawing/2014/main" id="{31328709-71FB-4099-97A3-83B2510A678E}"/>
              </a:ext>
            </a:extLst>
          </p:cNvPr>
          <p:cNvSpPr>
            <a:spLocks noGrp="1" noRot="1" noChangeAspect="1" noChangeArrowheads="1" noTextEdit="1"/>
          </p:cNvSpPr>
          <p:nvPr>
            <p:ph type="sldImg"/>
          </p:nvPr>
        </p:nvSpPr>
        <p:spPr>
          <a:ln/>
        </p:spPr>
      </p:sp>
      <p:sp>
        <p:nvSpPr>
          <p:cNvPr id="38915" name="Notes Placeholder 2">
            <a:extLst>
              <a:ext uri="{FF2B5EF4-FFF2-40B4-BE49-F238E27FC236}">
                <a16:creationId xmlns:a16="http://schemas.microsoft.com/office/drawing/2014/main" id="{F4CD4092-408E-4C91-A2B9-29E502DCCD76}"/>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endParaRPr lang="en-SG" altLang="en-US"/>
          </a:p>
        </p:txBody>
      </p:sp>
    </p:spTree>
    <p:extLst>
      <p:ext uri="{BB962C8B-B14F-4D97-AF65-F5344CB8AC3E}">
        <p14:creationId xmlns:p14="http://schemas.microsoft.com/office/powerpoint/2010/main" val="29426714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a:extLst>
              <a:ext uri="{FF2B5EF4-FFF2-40B4-BE49-F238E27FC236}">
                <a16:creationId xmlns:a16="http://schemas.microsoft.com/office/drawing/2014/main" id="{31328709-71FB-4099-97A3-83B2510A678E}"/>
              </a:ext>
            </a:extLst>
          </p:cNvPr>
          <p:cNvSpPr>
            <a:spLocks noGrp="1" noRot="1" noChangeAspect="1" noChangeArrowheads="1" noTextEdit="1"/>
          </p:cNvSpPr>
          <p:nvPr>
            <p:ph type="sldImg"/>
          </p:nvPr>
        </p:nvSpPr>
        <p:spPr>
          <a:ln/>
        </p:spPr>
      </p:sp>
      <p:sp>
        <p:nvSpPr>
          <p:cNvPr id="38915" name="Notes Placeholder 2">
            <a:extLst>
              <a:ext uri="{FF2B5EF4-FFF2-40B4-BE49-F238E27FC236}">
                <a16:creationId xmlns:a16="http://schemas.microsoft.com/office/drawing/2014/main" id="{F4CD4092-408E-4C91-A2B9-29E502DCCD76}"/>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endParaRPr lang="en-SG" altLang="en-US"/>
          </a:p>
        </p:txBody>
      </p:sp>
    </p:spTree>
    <p:extLst>
      <p:ext uri="{BB962C8B-B14F-4D97-AF65-F5344CB8AC3E}">
        <p14:creationId xmlns:p14="http://schemas.microsoft.com/office/powerpoint/2010/main" val="42171304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https://www.cnbc.com/2018/03/13/trump-blocks-broadcoms-qualcomm-takeover-concerns-about-china-5g.html</a:t>
            </a:r>
          </a:p>
          <a:p>
            <a:pPr marL="0" marR="0" lvl="0" indent="0" algn="l" defTabSz="914400" rtl="0" eaLnBrk="1" fontAlgn="auto" latinLnBrk="0" hangingPunct="1">
              <a:lnSpc>
                <a:spcPct val="100000"/>
              </a:lnSpc>
              <a:spcBef>
                <a:spcPts val="0"/>
              </a:spcBef>
              <a:spcAft>
                <a:spcPts val="0"/>
              </a:spcAft>
              <a:buClrTx/>
              <a:buSzTx/>
              <a:buFontTx/>
              <a:buNone/>
              <a:tabLst/>
              <a:defRPr/>
            </a:pPr>
            <a:r>
              <a:rPr lang="en-SG" sz="1200" b="0" i="0" kern="1200" dirty="0">
                <a:solidFill>
                  <a:schemeClr val="tx1"/>
                </a:solidFill>
                <a:effectLst/>
                <a:latin typeface="+mn-lt"/>
                <a:ea typeface="+mn-ea"/>
                <a:cs typeface="+mn-cs"/>
              </a:rPr>
              <a:t>2015 - Singapore-incorporated Avago to buy Broadcom for $50b in biggest-ever chip deal</a:t>
            </a:r>
          </a:p>
          <a:p>
            <a:r>
              <a:rPr lang="en-SG" dirty="0"/>
              <a:t>May 2018 - </a:t>
            </a:r>
            <a:r>
              <a:rPr lang="en-SG" sz="1200" b="0" i="0" kern="1200" dirty="0">
                <a:solidFill>
                  <a:schemeClr val="tx1"/>
                </a:solidFill>
                <a:effectLst/>
                <a:latin typeface="+mn-lt"/>
                <a:ea typeface="+mn-ea"/>
                <a:cs typeface="+mn-cs"/>
              </a:rPr>
              <a:t>President Donald Trump </a:t>
            </a:r>
            <a:r>
              <a:rPr lang="en-SG" sz="1200" b="0" i="0" u="none" strike="noStrike" kern="1200" dirty="0">
                <a:solidFill>
                  <a:schemeClr val="tx1"/>
                </a:solidFill>
                <a:effectLst/>
                <a:latin typeface="+mn-lt"/>
                <a:ea typeface="+mn-ea"/>
                <a:cs typeface="+mn-cs"/>
                <a:hlinkClick r:id="rId3"/>
              </a:rPr>
              <a:t>ordered the immediate and permanent end of takeover talks</a:t>
            </a:r>
            <a:r>
              <a:rPr lang="en-SG" sz="1200" b="0" i="0" kern="1200" dirty="0">
                <a:solidFill>
                  <a:schemeClr val="tx1"/>
                </a:solidFill>
                <a:effectLst/>
                <a:latin typeface="+mn-lt"/>
                <a:ea typeface="+mn-ea"/>
                <a:cs typeface="+mn-cs"/>
              </a:rPr>
              <a:t> between the rival chipmakers Monday, citing national security concerns.</a:t>
            </a:r>
          </a:p>
          <a:p>
            <a:r>
              <a:rPr lang="en-SG" sz="1200" b="0" i="0" kern="1200" dirty="0">
                <a:solidFill>
                  <a:schemeClr val="tx1"/>
                </a:solidFill>
                <a:effectLst/>
                <a:latin typeface="+mn-lt"/>
                <a:ea typeface="+mn-ea"/>
                <a:cs typeface="+mn-cs"/>
              </a:rPr>
              <a:t>Qualcomm had resisted a deal for months, rejecting several record-breaking price tags.</a:t>
            </a:r>
          </a:p>
          <a:p>
            <a:r>
              <a:rPr lang="en-SG" sz="1200" b="0" i="0" kern="1200" dirty="0">
                <a:solidFill>
                  <a:schemeClr val="tx1"/>
                </a:solidFill>
                <a:effectLst/>
                <a:latin typeface="+mn-lt"/>
                <a:ea typeface="+mn-ea"/>
                <a:cs typeface="+mn-cs"/>
              </a:rPr>
              <a:t>Broadcom remained committed to a merger, despite </a:t>
            </a:r>
            <a:r>
              <a:rPr lang="en-SG" sz="1200" b="0" i="0" u="none" strike="noStrike" kern="1200" dirty="0">
                <a:solidFill>
                  <a:schemeClr val="tx1"/>
                </a:solidFill>
                <a:effectLst/>
                <a:latin typeface="+mn-lt"/>
                <a:ea typeface="+mn-ea"/>
                <a:cs typeface="+mn-cs"/>
                <a:hlinkClick r:id="rId4"/>
              </a:rPr>
              <a:t>growing concerns from regulators</a:t>
            </a:r>
            <a:r>
              <a:rPr lang="en-SG" sz="1200" b="0" i="0" kern="1200" dirty="0">
                <a:solidFill>
                  <a:schemeClr val="tx1"/>
                </a:solidFill>
                <a:effectLst/>
                <a:latin typeface="+mn-lt"/>
                <a:ea typeface="+mn-ea"/>
                <a:cs typeface="+mn-cs"/>
              </a:rPr>
              <a:t>. It promised U.S. investment in 5G if the deal went through and advanced a plan to move its headquarters to the U.S. from Singapore.</a:t>
            </a:r>
          </a:p>
          <a:p>
            <a:endParaRPr lang="en-SG" dirty="0"/>
          </a:p>
          <a:p>
            <a:endParaRPr lang="en-SG" dirty="0"/>
          </a:p>
          <a:p>
            <a:pPr fontAlgn="auto"/>
            <a:r>
              <a:rPr lang="en-SG" sz="1200" b="0" i="0" kern="1200" dirty="0">
                <a:solidFill>
                  <a:schemeClr val="tx1"/>
                </a:solidFill>
                <a:effectLst/>
                <a:latin typeface="+mn-lt"/>
                <a:ea typeface="+mn-ea"/>
                <a:cs typeface="+mn-cs"/>
              </a:rPr>
              <a:t>https://www.vox.com/world/2018/5/8/17328520/iran-nuclear-deal-trump-withdraw: </a:t>
            </a:r>
          </a:p>
          <a:p>
            <a:pPr fontAlgn="auto"/>
            <a:r>
              <a:rPr lang="en-SG" sz="1200" b="0" i="0" kern="1200" dirty="0">
                <a:solidFill>
                  <a:schemeClr val="tx1"/>
                </a:solidFill>
                <a:effectLst/>
                <a:latin typeface="+mn-lt"/>
                <a:ea typeface="+mn-ea"/>
                <a:cs typeface="+mn-cs"/>
              </a:rPr>
              <a:t>It’s hard to understand the motivation for doing this without looking beyond policy and into politics. During the 2016 presidential campaign, Trump repeatedly called the Iran deal “the worst deal ever,” once giving the headline speech at an anti-deal rally. And a priority for this administration has been tearing down accomplishments of the prior president, be they Obamacare or the Paris climate accord; the Iran deal fits squarely under this umbrella.</a:t>
            </a:r>
          </a:p>
          <a:p>
            <a:pPr fontAlgn="auto"/>
            <a:r>
              <a:rPr lang="en-SG" sz="1200" b="0" i="0" kern="1200" dirty="0">
                <a:solidFill>
                  <a:schemeClr val="tx1"/>
                </a:solidFill>
                <a:effectLst/>
                <a:latin typeface="+mn-lt"/>
                <a:ea typeface="+mn-ea"/>
                <a:cs typeface="+mn-cs"/>
              </a:rPr>
              <a:t>Trump’s recent Cabinet reshuffle also made his decision seem inevitable. The president fired Secretary of State Rex Tillerson and National Security Adviser H.R. McMaster, both of whom thought the US should stay in the deal, and replaced them with Mike Pompeo and John Bolton, respectively. Both Pompeo and Bolton are Iran hawks who have long opposed the deal. In effect, Trump was surrounded by yes men while he made one of the most consequential decisions of his presidency.</a:t>
            </a:r>
          </a:p>
          <a:p>
            <a:endParaRPr lang="en-SG" dirty="0"/>
          </a:p>
        </p:txBody>
      </p:sp>
      <p:sp>
        <p:nvSpPr>
          <p:cNvPr id="4" name="Slide Number Placeholder 3"/>
          <p:cNvSpPr>
            <a:spLocks noGrp="1"/>
          </p:cNvSpPr>
          <p:nvPr>
            <p:ph type="sldNum" sz="quarter" idx="10"/>
          </p:nvPr>
        </p:nvSpPr>
        <p:spPr/>
        <p:txBody>
          <a:bodyPr/>
          <a:lstStyle/>
          <a:p>
            <a:fld id="{DFE00C68-67DC-41C8-A72B-F2A666685639}" type="slidenum">
              <a:rPr lang="en-SG" smtClean="0"/>
              <a:t>16</a:t>
            </a:fld>
            <a:endParaRPr lang="en-SG"/>
          </a:p>
        </p:txBody>
      </p:sp>
    </p:spTree>
    <p:extLst>
      <p:ext uri="{BB962C8B-B14F-4D97-AF65-F5344CB8AC3E}">
        <p14:creationId xmlns:p14="http://schemas.microsoft.com/office/powerpoint/2010/main" val="2411713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sz="1200" b="0" i="0" kern="1200" dirty="0">
                <a:solidFill>
                  <a:schemeClr val="tx1"/>
                </a:solidFill>
                <a:effectLst/>
                <a:latin typeface="+mn-lt"/>
                <a:ea typeface="+mn-ea"/>
                <a:cs typeface="+mn-cs"/>
              </a:rPr>
              <a:t>https://www.theguardian.com/global-development/datablog/2015/jun/02/global-ranking-corruption-world-justice-project-aims-promote-good-governance</a:t>
            </a:r>
          </a:p>
          <a:p>
            <a:r>
              <a:rPr lang="en-SG" sz="1200" b="0" i="0" kern="1200" dirty="0">
                <a:solidFill>
                  <a:schemeClr val="tx1"/>
                </a:solidFill>
                <a:effectLst/>
                <a:latin typeface="+mn-lt"/>
                <a:ea typeface="+mn-ea"/>
                <a:cs typeface="+mn-cs"/>
              </a:rPr>
              <a:t>measure justice and corruption and governance</a:t>
            </a:r>
            <a:endParaRPr lang="en-SG" dirty="0"/>
          </a:p>
        </p:txBody>
      </p:sp>
      <p:sp>
        <p:nvSpPr>
          <p:cNvPr id="4" name="Slide Number Placeholder 3"/>
          <p:cNvSpPr>
            <a:spLocks noGrp="1"/>
          </p:cNvSpPr>
          <p:nvPr>
            <p:ph type="sldNum" sz="quarter" idx="10"/>
          </p:nvPr>
        </p:nvSpPr>
        <p:spPr/>
        <p:txBody>
          <a:bodyPr/>
          <a:lstStyle/>
          <a:p>
            <a:fld id="{DFE00C68-67DC-41C8-A72B-F2A666685639}" type="slidenum">
              <a:rPr lang="en-SG" smtClean="0"/>
              <a:t>19</a:t>
            </a:fld>
            <a:endParaRPr lang="en-SG"/>
          </a:p>
        </p:txBody>
      </p:sp>
    </p:spTree>
    <p:extLst>
      <p:ext uri="{BB962C8B-B14F-4D97-AF65-F5344CB8AC3E}">
        <p14:creationId xmlns:p14="http://schemas.microsoft.com/office/powerpoint/2010/main" val="147631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DFE00C68-67DC-41C8-A72B-F2A666685639}" type="slidenum">
              <a:rPr lang="en-SG" smtClean="0"/>
              <a:t>29</a:t>
            </a:fld>
            <a:endParaRPr lang="en-SG"/>
          </a:p>
        </p:txBody>
      </p:sp>
    </p:spTree>
    <p:extLst>
      <p:ext uri="{BB962C8B-B14F-4D97-AF65-F5344CB8AC3E}">
        <p14:creationId xmlns:p14="http://schemas.microsoft.com/office/powerpoint/2010/main" val="2852456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958897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01447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03395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4000"/>
            </a:lvl1pPr>
            <a:lvl2pPr>
              <a:defRPr sz="3600"/>
            </a:lvl2pPr>
            <a:lvl3pPr>
              <a:defRPr sz="32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65291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50775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52873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445979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73202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41205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normAutofit/>
          </a:bodyPr>
          <a:lstStyle>
            <a:lvl1pPr>
              <a:defRPr sz="4800"/>
            </a:lvl1pPr>
            <a:lvl2pPr>
              <a:defRPr sz="4400"/>
            </a:lvl2pPr>
            <a:lvl3pPr>
              <a:defRPr sz="4000"/>
            </a:lvl3pPr>
            <a:lvl4pPr>
              <a:defRPr sz="3600"/>
            </a:lvl4pPr>
            <a:lvl5pPr>
              <a:defRPr sz="3600"/>
            </a:lvl5pPr>
            <a:lvl6pPr>
              <a:defRPr sz="1400"/>
            </a:lvl6pPr>
            <a:lvl7pPr>
              <a:defRPr sz="1400"/>
            </a:lvl7pPr>
            <a:lvl8pPr>
              <a:defRPr sz="1400"/>
            </a:lvl8pPr>
            <a:lvl9pPr>
              <a:defRPr sz="14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10764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9/24/2020</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62458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9/24/2020</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pic>
        <p:nvPicPr>
          <p:cNvPr id="9" name="Picture 8"/>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10" name="Picture 9"/>
          <p:cNvPicPr>
            <a:picLocks noChangeAspect="1"/>
          </p:cNvPicPr>
          <p:nvPr userDrawn="1"/>
        </p:nvPicPr>
        <p:blipFill>
          <a:blip r:embed="rId14"/>
          <a:stretch>
            <a:fillRect/>
          </a:stretch>
        </p:blipFill>
        <p:spPr>
          <a:xfrm>
            <a:off x="10020300" y="6138697"/>
            <a:ext cx="1485900" cy="606449"/>
          </a:xfrm>
          <a:prstGeom prst="rect">
            <a:avLst/>
          </a:prstGeom>
        </p:spPr>
      </p:pic>
    </p:spTree>
    <p:extLst>
      <p:ext uri="{BB962C8B-B14F-4D97-AF65-F5344CB8AC3E}">
        <p14:creationId xmlns:p14="http://schemas.microsoft.com/office/powerpoint/2010/main" val="4245695657"/>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48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44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40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36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36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8" Type="http://schemas.openxmlformats.org/officeDocument/2006/relationships/hyperlink" Target="https://en.wikipedia.org/wiki/Supermarket" TargetMode="External"/><Relationship Id="rId13" Type="http://schemas.openxmlformats.org/officeDocument/2006/relationships/image" Target="../media/image6.jpeg"/><Relationship Id="rId3" Type="http://schemas.openxmlformats.org/officeDocument/2006/relationships/notesSlide" Target="../notesSlides/notesSlide3.xml"/><Relationship Id="rId7" Type="http://schemas.openxmlformats.org/officeDocument/2006/relationships/hyperlink" Target="https://en.wikipedia.org/wiki/Cemex" TargetMode="External"/><Relationship Id="rId12" Type="http://schemas.openxmlformats.org/officeDocument/2006/relationships/hyperlink" Target="https://en.wikipedia.org/wiki/Sidetur" TargetMode="External"/><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hyperlink" Target="https://en.wikipedia.org/wiki/SIDOR" TargetMode="External"/><Relationship Id="rId11" Type="http://schemas.openxmlformats.org/officeDocument/2006/relationships/hyperlink" Target="https://en.wikipedia.org/wiki/O-I_Glass" TargetMode="External"/><Relationship Id="rId5" Type="http://schemas.openxmlformats.org/officeDocument/2006/relationships/hyperlink" Target="https://en.wikipedia.org/wiki/Steel_mill" TargetMode="External"/><Relationship Id="rId10" Type="http://schemas.openxmlformats.org/officeDocument/2006/relationships/hyperlink" Target="https://en.wikipedia.org/wiki/Helmerich_%26_Payne" TargetMode="External"/><Relationship Id="rId4" Type="http://schemas.openxmlformats.org/officeDocument/2006/relationships/hyperlink" Target="https://en.wikipedia.org/wiki/Orinoco_Belt" TargetMode="External"/><Relationship Id="rId9" Type="http://schemas.openxmlformats.org/officeDocument/2006/relationships/hyperlink" Target="https://en.wikipedia.org/wiki/France" TargetMode="Externa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12.xml"/><Relationship Id="rId5" Type="http://schemas.openxmlformats.org/officeDocument/2006/relationships/image" Target="../media/image8.jpeg"/><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3.xml"/><Relationship Id="rId5" Type="http://schemas.openxmlformats.org/officeDocument/2006/relationships/image" Target="../media/image10.jpeg"/><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15.xml"/><Relationship Id="rId4" Type="http://schemas.openxmlformats.org/officeDocument/2006/relationships/image" Target="../media/image2.emf"/></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notesSlide" Target="../notesSlides/notesSlide6.xml"/><Relationship Id="rId7" Type="http://schemas.openxmlformats.org/officeDocument/2006/relationships/image" Target="../media/image12.jpeg"/><Relationship Id="rId2" Type="http://schemas.openxmlformats.org/officeDocument/2006/relationships/slideLayout" Target="../slideLayouts/slideLayout7.xml"/><Relationship Id="rId1" Type="http://schemas.openxmlformats.org/officeDocument/2006/relationships/tags" Target="../tags/tag17.xml"/><Relationship Id="rId6" Type="http://schemas.openxmlformats.org/officeDocument/2006/relationships/image" Target="../media/image11.png"/><Relationship Id="rId5" Type="http://schemas.openxmlformats.org/officeDocument/2006/relationships/image" Target="../media/image2.emf"/><Relationship Id="rId10" Type="http://schemas.openxmlformats.org/officeDocument/2006/relationships/image" Target="../media/image15.png"/><Relationship Id="rId4" Type="http://schemas.openxmlformats.org/officeDocument/2006/relationships/image" Target="../media/image1.jpg"/><Relationship Id="rId9"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18.xml"/><Relationship Id="rId4" Type="http://schemas.openxmlformats.org/officeDocument/2006/relationships/image" Target="../media/image2.emf"/></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20.xml"/><Relationship Id="rId6" Type="http://schemas.openxmlformats.org/officeDocument/2006/relationships/hyperlink" Target="http://www.transparency.org/news/feature/corruption_perceptions_index_2016" TargetMode="External"/><Relationship Id="rId5" Type="http://schemas.openxmlformats.org/officeDocument/2006/relationships/image" Target="../media/image2.emf"/><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3.xml"/><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22.xml"/><Relationship Id="rId5" Type="http://schemas.openxmlformats.org/officeDocument/2006/relationships/image" Target="../media/image16.jpeg"/><Relationship Id="rId4" Type="http://schemas.openxmlformats.org/officeDocument/2006/relationships/image" Target="../media/image2.emf"/></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23.xml"/><Relationship Id="rId5" Type="http://schemas.openxmlformats.org/officeDocument/2006/relationships/image" Target="../media/image17.png"/><Relationship Id="rId4" Type="http://schemas.openxmlformats.org/officeDocument/2006/relationships/image" Target="../media/image2.emf"/></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25.xml"/><Relationship Id="rId4" Type="http://schemas.openxmlformats.org/officeDocument/2006/relationships/image" Target="../media/image2.emf"/></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27.xml"/><Relationship Id="rId4" Type="http://schemas.openxmlformats.org/officeDocument/2006/relationships/image" Target="../media/image2.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28.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4.gif"/></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2.emf"/></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7.xml"/><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8.xml"/><Relationship Id="rId4" Type="http://schemas.openxmlformats.org/officeDocument/2006/relationships/image" Target="../media/image2.em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10.xml"/><Relationship Id="rId5" Type="http://schemas.openxmlformats.org/officeDocument/2006/relationships/image" Target="../media/image2.emf"/><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SG" dirty="0"/>
              <a:t>Doing Business Globally</a:t>
            </a:r>
          </a:p>
        </p:txBody>
      </p:sp>
      <p:sp>
        <p:nvSpPr>
          <p:cNvPr id="7" name="Subtitle 6"/>
          <p:cNvSpPr>
            <a:spLocks noGrp="1"/>
          </p:cNvSpPr>
          <p:nvPr>
            <p:ph type="subTitle" idx="1"/>
          </p:nvPr>
        </p:nvSpPr>
        <p:spPr/>
        <p:txBody>
          <a:bodyPr/>
          <a:lstStyle/>
          <a:p>
            <a:r>
              <a:rPr lang="en-SG" dirty="0"/>
              <a:t>DIFFERENCES AMONG COUNTRIES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9" name="Title 1"/>
          <p:cNvSpPr txBox="1">
            <a:spLocks/>
          </p:cNvSpPr>
          <p:nvPr/>
        </p:nvSpPr>
        <p:spPr>
          <a:xfrm>
            <a:off x="9393115" y="1813118"/>
            <a:ext cx="2798885" cy="3255264"/>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5900" kern="1200" spc="-100" baseline="0">
                <a:solidFill>
                  <a:srgbClr val="FFFFFF"/>
                </a:solidFill>
                <a:latin typeface="+mj-lt"/>
                <a:ea typeface="+mj-ea"/>
                <a:cs typeface="+mj-cs"/>
              </a:defRPr>
            </a:lvl1pPr>
          </a:lstStyle>
          <a:p>
            <a:r>
              <a:rPr lang="en-SG" sz="3600" b="1" dirty="0">
                <a:solidFill>
                  <a:schemeClr val="tx1"/>
                </a:solidFill>
                <a:latin typeface="Articulate Narrow" panose="02000506040000020004" pitchFamily="2" charset="0"/>
              </a:rPr>
              <a:t>Country External Factors – </a:t>
            </a:r>
          </a:p>
          <a:p>
            <a:endParaRPr lang="en-SG" sz="3600" b="1" dirty="0">
              <a:solidFill>
                <a:schemeClr val="tx1"/>
              </a:solidFill>
              <a:latin typeface="Articulate Narrow" panose="02000506040000020004" pitchFamily="2" charset="0"/>
            </a:endParaRPr>
          </a:p>
          <a:p>
            <a:r>
              <a:rPr lang="en-SG" sz="3600" b="1" dirty="0">
                <a:solidFill>
                  <a:schemeClr val="tx1"/>
                </a:solidFill>
                <a:latin typeface="Articulate Narrow" panose="02000506040000020004" pitchFamily="2" charset="0"/>
              </a:rPr>
              <a:t>POLITICAL</a:t>
            </a:r>
          </a:p>
          <a:p>
            <a:r>
              <a:rPr lang="en-SG" sz="3600" b="1" dirty="0">
                <a:solidFill>
                  <a:schemeClr val="tx1"/>
                </a:solidFill>
                <a:latin typeface="Articulate Narrow" panose="02000506040000020004" pitchFamily="2" charset="0"/>
              </a:rPr>
              <a:t> / LEGAL FORCES</a:t>
            </a:r>
          </a:p>
        </p:txBody>
      </p:sp>
      <p:pic>
        <p:nvPicPr>
          <p:cNvPr id="11" name="Picture 2" descr="Image result for different countries"/>
          <p:cNvPicPr>
            <a:picLocks noChangeAspect="1" noChangeArrowheads="1"/>
          </p:cNvPicPr>
          <p:nvPr/>
        </p:nvPicPr>
        <p:blipFill rotWithShape="1">
          <a:blip r:embed="rId5">
            <a:extLst>
              <a:ext uri="{28A0092B-C50C-407E-A947-70E740481C1C}">
                <a14:useLocalDpi xmlns:a14="http://schemas.microsoft.com/office/drawing/2010/main" val="0"/>
              </a:ext>
            </a:extLst>
          </a:blip>
          <a:srcRect t="-246" r="1890" b="9451"/>
          <a:stretch/>
        </p:blipFill>
        <p:spPr bwMode="auto">
          <a:xfrm>
            <a:off x="0" y="742803"/>
            <a:ext cx="9144001" cy="5395894"/>
          </a:xfrm>
          <a:prstGeom prst="rect">
            <a:avLst/>
          </a:prstGeom>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1423005" y="1067614"/>
            <a:ext cx="7086600" cy="677108"/>
          </a:xfrm>
          <a:prstGeom prst="rect">
            <a:avLst/>
          </a:prstGeom>
          <a:noFill/>
        </p:spPr>
        <p:txBody>
          <a:bodyPr wrap="square" rtlCol="0">
            <a:spAutoFit/>
          </a:bodyPr>
          <a:lstStyle/>
          <a:p>
            <a:pPr algn="ctr"/>
            <a:r>
              <a:rPr lang="en-SG" sz="3800" b="1" i="1" dirty="0">
                <a:solidFill>
                  <a:schemeClr val="tx1">
                    <a:lumMod val="50000"/>
                    <a:lumOff val="50000"/>
                  </a:schemeClr>
                </a:solidFill>
                <a:latin typeface="Candara" panose="020E0502030303020204" pitchFamily="34" charset="0"/>
              </a:rPr>
              <a:t>BMX305 Doing Business Globally</a:t>
            </a:r>
          </a:p>
        </p:txBody>
      </p:sp>
    </p:spTree>
    <p:custDataLst>
      <p:tags r:id="rId1"/>
    </p:custDataLst>
    <p:extLst>
      <p:ext uri="{BB962C8B-B14F-4D97-AF65-F5344CB8AC3E}">
        <p14:creationId xmlns:p14="http://schemas.microsoft.com/office/powerpoint/2010/main" val="10239246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9812547A-1E85-4211-97A6-FED079AD3A43}"/>
              </a:ext>
            </a:extLst>
          </p:cNvPr>
          <p:cNvSpPr>
            <a:spLocks noGrp="1" noChangeArrowheads="1"/>
          </p:cNvSpPr>
          <p:nvPr>
            <p:ph type="title"/>
          </p:nvPr>
        </p:nvSpPr>
        <p:spPr>
          <a:xfrm>
            <a:off x="252919" y="1123837"/>
            <a:ext cx="2947482" cy="2448871"/>
          </a:xfrm>
        </p:spPr>
        <p:txBody>
          <a:bodyPr>
            <a:normAutofit fontScale="90000"/>
          </a:bodyPr>
          <a:lstStyle/>
          <a:p>
            <a:r>
              <a:rPr lang="en-GB" altLang="en-US" dirty="0">
                <a:latin typeface="Calibri" panose="020F0502020204030204" pitchFamily="34" charset="0"/>
                <a:cs typeface="Calibri" panose="020F0502020204030204" pitchFamily="34" charset="0"/>
              </a:rPr>
              <a:t>Examples of Highly Negative Political Environment:</a:t>
            </a:r>
            <a:endParaRPr lang="en-SG" altLang="en-US" dirty="0">
              <a:latin typeface="Calibri" panose="020F0502020204030204" pitchFamily="34" charset="0"/>
              <a:cs typeface="Calibri" panose="020F0502020204030204" pitchFamily="34" charset="0"/>
            </a:endParaRPr>
          </a:p>
        </p:txBody>
      </p:sp>
      <p:sp>
        <p:nvSpPr>
          <p:cNvPr id="37892" name="TextBox 5">
            <a:extLst>
              <a:ext uri="{FF2B5EF4-FFF2-40B4-BE49-F238E27FC236}">
                <a16:creationId xmlns:a16="http://schemas.microsoft.com/office/drawing/2014/main" id="{2DFE1EC8-9FDE-4A14-B970-36134EF6DAA3}"/>
              </a:ext>
            </a:extLst>
          </p:cNvPr>
          <p:cNvSpPr txBox="1">
            <a:spLocks noChangeArrowheads="1"/>
          </p:cNvSpPr>
          <p:nvPr/>
        </p:nvSpPr>
        <p:spPr bwMode="auto">
          <a:xfrm>
            <a:off x="3466489" y="585787"/>
            <a:ext cx="88625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a:spcBef>
                <a:spcPct val="20000"/>
              </a:spcBef>
              <a:buClr>
                <a:schemeClr val="accent1"/>
              </a:buClr>
              <a:buChar char="•"/>
              <a:defRPr sz="2000">
                <a:solidFill>
                  <a:schemeClr val="tx1"/>
                </a:solidFill>
                <a:latin typeface="Arial" panose="020B0604020202020204" pitchFamily="34" charset="0"/>
              </a:defRPr>
            </a:lvl4pPr>
            <a:lvl5pPr marL="2057400" indent="-22860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a:spcBef>
                <a:spcPct val="0"/>
              </a:spcBef>
              <a:buClrTx/>
              <a:buFontTx/>
              <a:buNone/>
            </a:pPr>
            <a:r>
              <a:rPr lang="en-GB" altLang="en-US" sz="2400" dirty="0">
                <a:latin typeface="Calibri" panose="020F0502020204030204" pitchFamily="34" charset="0"/>
                <a:cs typeface="Calibri" panose="020F0502020204030204" pitchFamily="34" charset="0"/>
              </a:rPr>
              <a:t>Host Government e.g. Venezuela is hostile towards foreign investors. </a:t>
            </a:r>
          </a:p>
          <a:p>
            <a:pPr>
              <a:spcBef>
                <a:spcPct val="0"/>
              </a:spcBef>
              <a:buClrTx/>
              <a:buFontTx/>
              <a:buNone/>
            </a:pPr>
            <a:endParaRPr lang="en-SG" altLang="en-US" sz="2400" b="1" i="1" dirty="0">
              <a:latin typeface="Calibri" panose="020F0502020204030204" pitchFamily="34" charset="0"/>
              <a:cs typeface="Calibri" panose="020F0502020204030204" pitchFamily="34" charset="0"/>
            </a:endParaRPr>
          </a:p>
        </p:txBody>
      </p:sp>
      <p:sp>
        <p:nvSpPr>
          <p:cNvPr id="37897" name="TextBox 6">
            <a:extLst>
              <a:ext uri="{FF2B5EF4-FFF2-40B4-BE49-F238E27FC236}">
                <a16:creationId xmlns:a16="http://schemas.microsoft.com/office/drawing/2014/main" id="{B0CE3A46-3AC3-49B5-9A9D-C56F8AC1219E}"/>
              </a:ext>
            </a:extLst>
          </p:cNvPr>
          <p:cNvSpPr txBox="1">
            <a:spLocks noChangeArrowheads="1"/>
          </p:cNvSpPr>
          <p:nvPr/>
        </p:nvSpPr>
        <p:spPr bwMode="auto">
          <a:xfrm>
            <a:off x="-256922" y="5509571"/>
            <a:ext cx="39671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a:spcBef>
                <a:spcPct val="20000"/>
              </a:spcBef>
              <a:buClr>
                <a:schemeClr val="accent1"/>
              </a:buClr>
              <a:buChar char="•"/>
              <a:defRPr sz="2000">
                <a:solidFill>
                  <a:schemeClr val="tx1"/>
                </a:solidFill>
                <a:latin typeface="Arial" panose="020B0604020202020204" pitchFamily="34" charset="0"/>
              </a:defRPr>
            </a:lvl4pPr>
            <a:lvl5pPr marL="2057400" indent="-22860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algn="ctr">
              <a:spcBef>
                <a:spcPct val="0"/>
              </a:spcBef>
              <a:buClrTx/>
              <a:buFontTx/>
              <a:buNone/>
            </a:pPr>
            <a:r>
              <a:rPr lang="en-SG" altLang="en-US" sz="1800" dirty="0"/>
              <a:t>Hugo Chavez 1999-2013</a:t>
            </a:r>
          </a:p>
        </p:txBody>
      </p:sp>
      <p:sp>
        <p:nvSpPr>
          <p:cNvPr id="2" name="Rectangle 1">
            <a:extLst>
              <a:ext uri="{FF2B5EF4-FFF2-40B4-BE49-F238E27FC236}">
                <a16:creationId xmlns:a16="http://schemas.microsoft.com/office/drawing/2014/main" id="{F281E80D-46EA-4968-B7BF-7B85402E0E64}"/>
              </a:ext>
            </a:extLst>
          </p:cNvPr>
          <p:cNvSpPr/>
          <p:nvPr/>
        </p:nvSpPr>
        <p:spPr>
          <a:xfrm>
            <a:off x="3518743" y="1416784"/>
            <a:ext cx="8420338" cy="4524315"/>
          </a:xfrm>
          <a:prstGeom prst="rect">
            <a:avLst/>
          </a:prstGeom>
        </p:spPr>
        <p:txBody>
          <a:bodyPr wrap="square">
            <a:spAutoFit/>
          </a:bodyPr>
          <a:lstStyle/>
          <a:p>
            <a:r>
              <a:rPr lang="en-SG" b="1" dirty="0">
                <a:solidFill>
                  <a:srgbClr val="202122"/>
                </a:solidFill>
                <a:latin typeface="Arial" panose="020B0604020202020204" pitchFamily="34" charset="0"/>
              </a:rPr>
              <a:t>2007</a:t>
            </a:r>
            <a:r>
              <a:rPr lang="en-SG" dirty="0">
                <a:solidFill>
                  <a:srgbClr val="202122"/>
                </a:solidFill>
                <a:latin typeface="Arial" panose="020B0604020202020204" pitchFamily="34" charset="0"/>
              </a:rPr>
              <a:t> stripped the world's biggest oil companies of operational control over massive </a:t>
            </a:r>
            <a:r>
              <a:rPr lang="en-SG" dirty="0">
                <a:solidFill>
                  <a:srgbClr val="0B0080"/>
                </a:solidFill>
                <a:latin typeface="Arial" panose="020B0604020202020204" pitchFamily="34" charset="0"/>
                <a:hlinkClick r:id="rId4" tooltip="Orinoco Belt"/>
              </a:rPr>
              <a:t>Orinoco Belt</a:t>
            </a:r>
            <a:r>
              <a:rPr lang="en-SG" dirty="0">
                <a:solidFill>
                  <a:srgbClr val="202122"/>
                </a:solidFill>
                <a:latin typeface="Arial" panose="020B0604020202020204" pitchFamily="34" charset="0"/>
              </a:rPr>
              <a:t> crude projects.</a:t>
            </a:r>
          </a:p>
          <a:p>
            <a:r>
              <a:rPr lang="en-SG" b="1" dirty="0">
                <a:solidFill>
                  <a:srgbClr val="202122"/>
                </a:solidFill>
                <a:latin typeface="Arial" panose="020B0604020202020204" pitchFamily="34" charset="0"/>
              </a:rPr>
              <a:t>2008</a:t>
            </a:r>
            <a:r>
              <a:rPr lang="en-SG" dirty="0">
                <a:solidFill>
                  <a:srgbClr val="202122"/>
                </a:solidFill>
                <a:latin typeface="Arial" panose="020B0604020202020204" pitchFamily="34" charset="0"/>
              </a:rPr>
              <a:t> Chávez ordered the nationalization of the cement industry.</a:t>
            </a:r>
          </a:p>
          <a:p>
            <a:r>
              <a:rPr lang="en-SG" b="1" dirty="0">
                <a:solidFill>
                  <a:srgbClr val="202122"/>
                </a:solidFill>
                <a:latin typeface="Arial" panose="020B0604020202020204" pitchFamily="34" charset="0"/>
              </a:rPr>
              <a:t>2008</a:t>
            </a:r>
            <a:r>
              <a:rPr lang="en-SG" dirty="0">
                <a:solidFill>
                  <a:srgbClr val="202122"/>
                </a:solidFill>
                <a:latin typeface="Arial" panose="020B0604020202020204" pitchFamily="34" charset="0"/>
              </a:rPr>
              <a:t> Chávez ordered the nationalization of Venezuelan </a:t>
            </a:r>
            <a:r>
              <a:rPr lang="en-SG" dirty="0">
                <a:solidFill>
                  <a:srgbClr val="0B0080"/>
                </a:solidFill>
                <a:latin typeface="Arial" panose="020B0604020202020204" pitchFamily="34" charset="0"/>
                <a:hlinkClick r:id="rId5" tooltip="Steel mill"/>
              </a:rPr>
              <a:t>steel mill</a:t>
            </a:r>
            <a:r>
              <a:rPr lang="en-SG" dirty="0">
                <a:solidFill>
                  <a:srgbClr val="202122"/>
                </a:solidFill>
                <a:latin typeface="Arial" panose="020B0604020202020204" pitchFamily="34" charset="0"/>
              </a:rPr>
              <a:t> </a:t>
            </a:r>
            <a:r>
              <a:rPr lang="en-SG" dirty="0" err="1">
                <a:solidFill>
                  <a:srgbClr val="0B0080"/>
                </a:solidFill>
                <a:latin typeface="Arial" panose="020B0604020202020204" pitchFamily="34" charset="0"/>
                <a:hlinkClick r:id="rId6" tooltip="SIDOR"/>
              </a:rPr>
              <a:t>Sidor</a:t>
            </a:r>
            <a:r>
              <a:rPr lang="en-SG" dirty="0">
                <a:solidFill>
                  <a:srgbClr val="202122"/>
                </a:solidFill>
                <a:latin typeface="Arial" panose="020B0604020202020204" pitchFamily="34" charset="0"/>
              </a:rPr>
              <a:t>.</a:t>
            </a:r>
          </a:p>
          <a:p>
            <a:r>
              <a:rPr lang="en-SG" b="1" dirty="0">
                <a:solidFill>
                  <a:srgbClr val="202122"/>
                </a:solidFill>
                <a:latin typeface="Arial" panose="020B0604020202020204" pitchFamily="34" charset="0"/>
              </a:rPr>
              <a:t>2008</a:t>
            </a:r>
            <a:r>
              <a:rPr lang="en-SG" dirty="0">
                <a:solidFill>
                  <a:srgbClr val="202122"/>
                </a:solidFill>
                <a:latin typeface="Arial" panose="020B0604020202020204" pitchFamily="34" charset="0"/>
              </a:rPr>
              <a:t> Chávez ordered the take-over of a cement plant owned and operated by </a:t>
            </a:r>
            <a:r>
              <a:rPr lang="en-SG" dirty="0">
                <a:solidFill>
                  <a:srgbClr val="0B0080"/>
                </a:solidFill>
                <a:latin typeface="Arial" panose="020B0604020202020204" pitchFamily="34" charset="0"/>
                <a:hlinkClick r:id="rId7" tooltip="Cemex"/>
              </a:rPr>
              <a:t>Cemex</a:t>
            </a:r>
            <a:r>
              <a:rPr lang="en-SG" dirty="0">
                <a:solidFill>
                  <a:srgbClr val="202122"/>
                </a:solidFill>
                <a:latin typeface="Arial" panose="020B0604020202020204" pitchFamily="34" charset="0"/>
              </a:rPr>
              <a:t>, an international cement producer. </a:t>
            </a:r>
          </a:p>
          <a:p>
            <a:r>
              <a:rPr lang="en-SG" b="1" dirty="0">
                <a:solidFill>
                  <a:srgbClr val="202122"/>
                </a:solidFill>
                <a:latin typeface="Arial" panose="020B0604020202020204" pitchFamily="34" charset="0"/>
              </a:rPr>
              <a:t>2009</a:t>
            </a:r>
            <a:r>
              <a:rPr lang="en-SG" dirty="0">
                <a:solidFill>
                  <a:srgbClr val="202122"/>
                </a:solidFill>
                <a:latin typeface="Arial" panose="020B0604020202020204" pitchFamily="34" charset="0"/>
              </a:rPr>
              <a:t> Chávez ordered the army to take over all rice processing and packaging plants.</a:t>
            </a:r>
          </a:p>
          <a:p>
            <a:r>
              <a:rPr lang="en-SG" b="1" dirty="0">
                <a:solidFill>
                  <a:srgbClr val="202122"/>
                </a:solidFill>
                <a:latin typeface="Arial" panose="020B0604020202020204" pitchFamily="34" charset="0"/>
              </a:rPr>
              <a:t>2010</a:t>
            </a:r>
            <a:r>
              <a:rPr lang="en-SG" dirty="0">
                <a:solidFill>
                  <a:srgbClr val="202122"/>
                </a:solidFill>
                <a:latin typeface="Arial" panose="020B0604020202020204" pitchFamily="34" charset="0"/>
              </a:rPr>
              <a:t> Chávez signed an ordinance to nationalize six </a:t>
            </a:r>
            <a:r>
              <a:rPr lang="en-SG" dirty="0">
                <a:solidFill>
                  <a:srgbClr val="0B0080"/>
                </a:solidFill>
                <a:latin typeface="Arial" panose="020B0604020202020204" pitchFamily="34" charset="0"/>
                <a:hlinkClick r:id="rId8" tooltip="Supermarket"/>
              </a:rPr>
              <a:t>supermarkets</a:t>
            </a:r>
            <a:r>
              <a:rPr lang="en-SG" dirty="0">
                <a:solidFill>
                  <a:srgbClr val="202122"/>
                </a:solidFill>
                <a:latin typeface="Arial" panose="020B0604020202020204" pitchFamily="34" charset="0"/>
              </a:rPr>
              <a:t> under the system of retail stores of a </a:t>
            </a:r>
            <a:r>
              <a:rPr lang="en-SG" dirty="0">
                <a:solidFill>
                  <a:srgbClr val="0B0080"/>
                </a:solidFill>
                <a:latin typeface="Arial" panose="020B0604020202020204" pitchFamily="34" charset="0"/>
                <a:hlinkClick r:id="rId9" tooltip="France"/>
              </a:rPr>
              <a:t>French</a:t>
            </a:r>
            <a:r>
              <a:rPr lang="en-SG" dirty="0">
                <a:solidFill>
                  <a:srgbClr val="202122"/>
                </a:solidFill>
                <a:latin typeface="Arial" panose="020B0604020202020204" pitchFamily="34" charset="0"/>
              </a:rPr>
              <a:t> company </a:t>
            </a:r>
          </a:p>
          <a:p>
            <a:r>
              <a:rPr lang="en-SG" b="1" dirty="0">
                <a:solidFill>
                  <a:srgbClr val="202122"/>
                </a:solidFill>
                <a:latin typeface="Arial" panose="020B0604020202020204" pitchFamily="34" charset="0"/>
              </a:rPr>
              <a:t>2010</a:t>
            </a:r>
            <a:r>
              <a:rPr lang="en-SG" dirty="0">
                <a:solidFill>
                  <a:srgbClr val="202122"/>
                </a:solidFill>
                <a:latin typeface="Arial" panose="020B0604020202020204" pitchFamily="34" charset="0"/>
              </a:rPr>
              <a:t> Venezuela announced the intention to nationalize oil drilling rigs belonging to the U.S. company </a:t>
            </a:r>
            <a:r>
              <a:rPr lang="en-SG" dirty="0">
                <a:solidFill>
                  <a:srgbClr val="0B0080"/>
                </a:solidFill>
                <a:latin typeface="Arial" panose="020B0604020202020204" pitchFamily="34" charset="0"/>
                <a:hlinkClick r:id="rId10" tooltip="Helmerich &amp; Payne"/>
              </a:rPr>
              <a:t>Helmerich &amp; Payne</a:t>
            </a:r>
            <a:r>
              <a:rPr lang="en-SG" dirty="0">
                <a:solidFill>
                  <a:srgbClr val="202122"/>
                </a:solidFill>
                <a:latin typeface="Arial" panose="020B0604020202020204" pitchFamily="34" charset="0"/>
              </a:rPr>
              <a:t>.</a:t>
            </a:r>
          </a:p>
          <a:p>
            <a:r>
              <a:rPr lang="en-SG" b="1" dirty="0">
                <a:solidFill>
                  <a:srgbClr val="202122"/>
                </a:solidFill>
                <a:latin typeface="Arial" panose="020B0604020202020204" pitchFamily="34" charset="0"/>
              </a:rPr>
              <a:t>2010</a:t>
            </a:r>
            <a:r>
              <a:rPr lang="en-SG" dirty="0">
                <a:solidFill>
                  <a:srgbClr val="202122"/>
                </a:solidFill>
                <a:latin typeface="Arial" panose="020B0604020202020204" pitchFamily="34" charset="0"/>
              </a:rPr>
              <a:t> Chávez announced that the government was nationalizing two U.S.-owned </a:t>
            </a:r>
            <a:r>
              <a:rPr lang="en-SG" dirty="0">
                <a:solidFill>
                  <a:srgbClr val="0B0080"/>
                </a:solidFill>
                <a:latin typeface="Arial" panose="020B0604020202020204" pitchFamily="34" charset="0"/>
                <a:hlinkClick r:id="rId11" tooltip="O-I Glass"/>
              </a:rPr>
              <a:t>Owens-Illinois</a:t>
            </a:r>
            <a:r>
              <a:rPr lang="en-SG" dirty="0">
                <a:solidFill>
                  <a:srgbClr val="202122"/>
                </a:solidFill>
                <a:latin typeface="Arial" panose="020B0604020202020204" pitchFamily="34" charset="0"/>
              </a:rPr>
              <a:t> glass-manufacturing plants.</a:t>
            </a:r>
          </a:p>
          <a:p>
            <a:r>
              <a:rPr lang="en-SG" b="1" dirty="0">
                <a:solidFill>
                  <a:srgbClr val="202122"/>
                </a:solidFill>
                <a:latin typeface="Arial" panose="020B0604020202020204" pitchFamily="34" charset="0"/>
              </a:rPr>
              <a:t>2010</a:t>
            </a:r>
            <a:r>
              <a:rPr lang="en-SG" dirty="0">
                <a:solidFill>
                  <a:srgbClr val="202122"/>
                </a:solidFill>
                <a:latin typeface="Arial" panose="020B0604020202020204" pitchFamily="34" charset="0"/>
              </a:rPr>
              <a:t> Chávez said his government will take over the </a:t>
            </a:r>
            <a:r>
              <a:rPr lang="en-SG" dirty="0" err="1">
                <a:solidFill>
                  <a:srgbClr val="0B0080"/>
                </a:solidFill>
                <a:latin typeface="Arial" panose="020B0604020202020204" pitchFamily="34" charset="0"/>
                <a:hlinkClick r:id="rId12" tooltip="Sidetur"/>
              </a:rPr>
              <a:t>Sidetur</a:t>
            </a:r>
            <a:r>
              <a:rPr lang="en-SG" dirty="0">
                <a:solidFill>
                  <a:srgbClr val="202122"/>
                </a:solidFill>
                <a:latin typeface="Arial" panose="020B0604020202020204" pitchFamily="34" charset="0"/>
              </a:rPr>
              <a:t> steel manufacturing plant. </a:t>
            </a:r>
            <a:endParaRPr lang="en-SG" b="0" i="0" dirty="0">
              <a:solidFill>
                <a:srgbClr val="202122"/>
              </a:solidFill>
              <a:effectLst/>
              <a:latin typeface="Arial" panose="020B0604020202020204" pitchFamily="34" charset="0"/>
            </a:endParaRPr>
          </a:p>
        </p:txBody>
      </p:sp>
      <p:pic>
        <p:nvPicPr>
          <p:cNvPr id="11" name="Content Placeholder 3">
            <a:extLst>
              <a:ext uri="{FF2B5EF4-FFF2-40B4-BE49-F238E27FC236}">
                <a16:creationId xmlns:a16="http://schemas.microsoft.com/office/drawing/2014/main" id="{D5AD2C21-1F00-48ED-AFA6-4D982529421C}"/>
              </a:ext>
            </a:extLst>
          </p:cNvPr>
          <p:cNvPicPr>
            <a:picLocks noGrp="1" noChangeAspect="1" noChangeArrowheads="1"/>
          </p:cNvPicPr>
          <p:nvPr>
            <p:ph idx="1"/>
          </p:nvPr>
        </p:nvPicPr>
        <p:blipFill>
          <a:blip r:embed="rId13">
            <a:extLst>
              <a:ext uri="{28A0092B-C50C-407E-A947-70E740481C1C}">
                <a14:useLocalDpi xmlns:a14="http://schemas.microsoft.com/office/drawing/2010/main" val="0"/>
              </a:ext>
            </a:extLst>
          </a:blip>
          <a:srcRect/>
          <a:stretch>
            <a:fillRect/>
          </a:stretch>
        </p:blipFill>
        <p:spPr>
          <a:xfrm>
            <a:off x="135084" y="3429000"/>
            <a:ext cx="3196696" cy="2000653"/>
          </a:xfrm>
        </p:spPr>
      </p:pic>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9812547A-1E85-4211-97A6-FED079AD3A43}"/>
              </a:ext>
            </a:extLst>
          </p:cNvPr>
          <p:cNvSpPr>
            <a:spLocks noGrp="1" noChangeArrowheads="1"/>
          </p:cNvSpPr>
          <p:nvPr>
            <p:ph type="title"/>
          </p:nvPr>
        </p:nvSpPr>
        <p:spPr/>
        <p:txBody>
          <a:bodyPr/>
          <a:lstStyle/>
          <a:p>
            <a:r>
              <a:rPr lang="en-GB" altLang="en-US" dirty="0">
                <a:latin typeface="Calibri" panose="020F0502020204030204" pitchFamily="34" charset="0"/>
                <a:cs typeface="Calibri" panose="020F0502020204030204" pitchFamily="34" charset="0"/>
              </a:rPr>
              <a:t>Examples of positive nationalization:</a:t>
            </a:r>
            <a:endParaRPr lang="en-SG" altLang="en-US"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3B4D64FF-CCA9-4F73-91DA-C4106A0043A1}"/>
              </a:ext>
            </a:extLst>
          </p:cNvPr>
          <p:cNvSpPr/>
          <p:nvPr/>
        </p:nvSpPr>
        <p:spPr>
          <a:xfrm>
            <a:off x="3627120" y="848142"/>
            <a:ext cx="8026400" cy="3170099"/>
          </a:xfrm>
          <a:prstGeom prst="rect">
            <a:avLst/>
          </a:prstGeom>
        </p:spPr>
        <p:txBody>
          <a:bodyPr wrap="square">
            <a:spAutoFit/>
          </a:bodyPr>
          <a:lstStyle/>
          <a:p>
            <a:pPr fontAlgn="base"/>
            <a:r>
              <a:rPr lang="en-SG" sz="2000" dirty="0">
                <a:solidFill>
                  <a:srgbClr val="333333"/>
                </a:solidFill>
              </a:rPr>
              <a:t>One example of how nationalisation can benefit the public interest is England’s East Coast Main Line, a rail route running from London to Edinburgh. In 1997, the line was privatised, but in 2009 operator National Express East Coast was stripped of the franchise after getting into financial difficulties. </a:t>
            </a:r>
          </a:p>
          <a:p>
            <a:pPr fontAlgn="base"/>
            <a:endParaRPr lang="en-SG" sz="2000" dirty="0">
              <a:solidFill>
                <a:srgbClr val="333333"/>
              </a:solidFill>
            </a:endParaRPr>
          </a:p>
          <a:p>
            <a:pPr fontAlgn="base"/>
            <a:r>
              <a:rPr lang="en-SG" sz="2000" dirty="0">
                <a:solidFill>
                  <a:srgbClr val="333333"/>
                </a:solidFill>
              </a:rPr>
              <a:t>The line was then returned to state control for the next six years (2009-2015), during which period customer satisfaction rose significantly. The government-owned line also turned a healthy profit, returning around £200m a year to the Treasury.</a:t>
            </a:r>
            <a:endParaRPr lang="en-SG" sz="2000" b="0" i="0" dirty="0">
              <a:solidFill>
                <a:srgbClr val="333333"/>
              </a:solidFill>
              <a:effectLst/>
            </a:endParaRPr>
          </a:p>
        </p:txBody>
      </p:sp>
      <p:sp>
        <p:nvSpPr>
          <p:cNvPr id="5" name="Rectangle 4">
            <a:extLst>
              <a:ext uri="{FF2B5EF4-FFF2-40B4-BE49-F238E27FC236}">
                <a16:creationId xmlns:a16="http://schemas.microsoft.com/office/drawing/2014/main" id="{D990B035-BBB0-4249-88C4-FFF03679B142}"/>
              </a:ext>
            </a:extLst>
          </p:cNvPr>
          <p:cNvSpPr/>
          <p:nvPr/>
        </p:nvSpPr>
        <p:spPr>
          <a:xfrm>
            <a:off x="3698240" y="6009858"/>
            <a:ext cx="6096000" cy="738664"/>
          </a:xfrm>
          <a:prstGeom prst="rect">
            <a:avLst/>
          </a:prstGeom>
        </p:spPr>
        <p:txBody>
          <a:bodyPr>
            <a:spAutoFit/>
          </a:bodyPr>
          <a:lstStyle/>
          <a:p>
            <a:r>
              <a:rPr lang="en-SG" sz="1400" dirty="0"/>
              <a:t>https://www.theweek.co.uk/101318/the-pros-and-cons-of-nationalisation#:~:text=One%20example%20of%20how%20nationalisation,after%20getting%20into%20financial%20difficulties.</a:t>
            </a:r>
          </a:p>
        </p:txBody>
      </p:sp>
      <p:pic>
        <p:nvPicPr>
          <p:cNvPr id="1026" name="Picture 2" descr="East Coast Main Line to get UK's first long-distance digital signalling  system after £350m fund boost - Chronicle Live">
            <a:extLst>
              <a:ext uri="{FF2B5EF4-FFF2-40B4-BE49-F238E27FC236}">
                <a16:creationId xmlns:a16="http://schemas.microsoft.com/office/drawing/2014/main" id="{63C44A48-E0F9-43DD-A970-10979C057F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46240" y="4018241"/>
            <a:ext cx="2619375" cy="17430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ast Coast Main Line to stay public for three more years as privatisation  plans scrapped - Chronicle Live">
            <a:extLst>
              <a:ext uri="{FF2B5EF4-FFF2-40B4-BE49-F238E27FC236}">
                <a16:creationId xmlns:a16="http://schemas.microsoft.com/office/drawing/2014/main" id="{8BF726F2-488F-4D4D-B3D0-51F40630D0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0633" y="4018241"/>
            <a:ext cx="2619375" cy="174307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2733159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9812547A-1E85-4211-97A6-FED079AD3A43}"/>
              </a:ext>
            </a:extLst>
          </p:cNvPr>
          <p:cNvSpPr>
            <a:spLocks noGrp="1" noChangeArrowheads="1"/>
          </p:cNvSpPr>
          <p:nvPr>
            <p:ph type="title"/>
          </p:nvPr>
        </p:nvSpPr>
        <p:spPr/>
        <p:txBody>
          <a:bodyPr/>
          <a:lstStyle/>
          <a:p>
            <a:r>
              <a:rPr lang="en-GB" altLang="en-US">
                <a:latin typeface="Calibri" panose="020F0502020204030204" pitchFamily="34" charset="0"/>
                <a:cs typeface="Calibri" panose="020F0502020204030204" pitchFamily="34" charset="0"/>
              </a:rPr>
              <a:t>Examples of positive nationalization:</a:t>
            </a:r>
            <a:endParaRPr lang="en-SG" altLang="en-US"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3B4D64FF-CCA9-4F73-91DA-C4106A0043A1}"/>
              </a:ext>
            </a:extLst>
          </p:cNvPr>
          <p:cNvSpPr/>
          <p:nvPr/>
        </p:nvSpPr>
        <p:spPr>
          <a:xfrm>
            <a:off x="3627120" y="848142"/>
            <a:ext cx="8026400" cy="2246769"/>
          </a:xfrm>
          <a:prstGeom prst="rect">
            <a:avLst/>
          </a:prstGeom>
        </p:spPr>
        <p:txBody>
          <a:bodyPr wrap="square">
            <a:spAutoFit/>
          </a:bodyPr>
          <a:lstStyle/>
          <a:p>
            <a:r>
              <a:rPr lang="en-SG" sz="2000"/>
              <a:t>Malaysia’s state investment fund has unveiled plans to make Malaysia Airlines fully government owned, as it prepares to carry out a far-reaching overhaul of the carrier that is reeling from double disasters.</a:t>
            </a:r>
          </a:p>
          <a:p>
            <a:endParaRPr lang="en-SG" sz="2000"/>
          </a:p>
          <a:p>
            <a:r>
              <a:rPr lang="en-SG" sz="2000"/>
              <a:t>In August 2014, majority shareholder, Khazanah Nasional, said it would purchase all minority shares and finalise a restructuring plan by the end of the month. </a:t>
            </a:r>
            <a:endParaRPr lang="en-SG" sz="2000" dirty="0"/>
          </a:p>
        </p:txBody>
      </p:sp>
      <p:sp>
        <p:nvSpPr>
          <p:cNvPr id="5" name="Rectangle 4">
            <a:extLst>
              <a:ext uri="{FF2B5EF4-FFF2-40B4-BE49-F238E27FC236}">
                <a16:creationId xmlns:a16="http://schemas.microsoft.com/office/drawing/2014/main" id="{D990B035-BBB0-4249-88C4-FFF03679B142}"/>
              </a:ext>
            </a:extLst>
          </p:cNvPr>
          <p:cNvSpPr/>
          <p:nvPr/>
        </p:nvSpPr>
        <p:spPr>
          <a:xfrm>
            <a:off x="3698240" y="6009858"/>
            <a:ext cx="6096000" cy="738664"/>
          </a:xfrm>
          <a:prstGeom prst="rect">
            <a:avLst/>
          </a:prstGeom>
        </p:spPr>
        <p:txBody>
          <a:bodyPr>
            <a:spAutoFit/>
          </a:bodyPr>
          <a:lstStyle/>
          <a:p>
            <a:r>
              <a:rPr lang="en-SG" sz="1400" dirty="0"/>
              <a:t>https://www.aljazeera.com/economy/2014/08/08/malaysia-airlines-to-be-nationalised/#:~:text=Malaysia's%20state%20investment%20fund%20has,is%20reeling%20from%20double%20disasters.</a:t>
            </a:r>
          </a:p>
        </p:txBody>
      </p:sp>
      <p:pic>
        <p:nvPicPr>
          <p:cNvPr id="2050" name="Picture 2" descr="Malaysia Airlines to be nationalised after MH17 and MH370 disasters |  London Evening Standard">
            <a:extLst>
              <a:ext uri="{FF2B5EF4-FFF2-40B4-BE49-F238E27FC236}">
                <a16:creationId xmlns:a16="http://schemas.microsoft.com/office/drawing/2014/main" id="{B007A7C1-358D-42CA-9996-9A73D63890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65569" y="3417603"/>
            <a:ext cx="3037361" cy="202122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ovt should not wait, issues on Malaysia Airlines taking too long – Malaysia  Today">
            <a:extLst>
              <a:ext uri="{FF2B5EF4-FFF2-40B4-BE49-F238E27FC236}">
                <a16:creationId xmlns:a16="http://schemas.microsoft.com/office/drawing/2014/main" id="{BF461FEF-C8D0-4DB7-AF99-FEFCDDF2C99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63310" y="3424427"/>
            <a:ext cx="3582712" cy="200631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8595847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Political forces that affect global trade</a:t>
            </a:r>
          </a:p>
        </p:txBody>
      </p:sp>
      <p:sp>
        <p:nvSpPr>
          <p:cNvPr id="3" name="Content Placeholder 2"/>
          <p:cNvSpPr>
            <a:spLocks noGrp="1"/>
          </p:cNvSpPr>
          <p:nvPr>
            <p:ph idx="1"/>
          </p:nvPr>
        </p:nvSpPr>
        <p:spPr/>
        <p:txBody>
          <a:bodyPr/>
          <a:lstStyle/>
          <a:p>
            <a:r>
              <a:rPr lang="en-SG" dirty="0"/>
              <a:t>Governments &amp; ownership of business</a:t>
            </a:r>
          </a:p>
          <a:p>
            <a:r>
              <a:rPr lang="en-SG" b="1" dirty="0">
                <a:solidFill>
                  <a:srgbClr val="0070C0"/>
                </a:solidFill>
              </a:rPr>
              <a:t>Government stability &amp; protection</a:t>
            </a:r>
          </a:p>
          <a:p>
            <a:r>
              <a:rPr lang="en-SG" dirty="0"/>
              <a:t>Government intervention in trade</a:t>
            </a:r>
          </a:p>
        </p:txBody>
      </p:sp>
    </p:spTree>
    <p:custDataLst>
      <p:tags r:id="rId1"/>
    </p:custDataLst>
    <p:extLst>
      <p:ext uri="{BB962C8B-B14F-4D97-AF65-F5344CB8AC3E}">
        <p14:creationId xmlns:p14="http://schemas.microsoft.com/office/powerpoint/2010/main" val="3540451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12" name="Title 1"/>
          <p:cNvSpPr txBox="1">
            <a:spLocks/>
          </p:cNvSpPr>
          <p:nvPr/>
        </p:nvSpPr>
        <p:spPr>
          <a:xfrm>
            <a:off x="597408" y="676405"/>
            <a:ext cx="5269992" cy="1503124"/>
          </a:xfrm>
          <a:prstGeom prst="rect">
            <a:avLst/>
          </a:prstGeom>
        </p:spPr>
        <p:txBody>
          <a:bodyPr vert="horz" lIns="91440" tIns="45720" rIns="91440" bIns="45720" rtlCol="0" anchor="ctr">
            <a:normAutofit fontScale="92500"/>
          </a:bodyPr>
          <a:lstStyle>
            <a:defPPr>
              <a:defRPr lang="en-US"/>
            </a:defPPr>
            <a:lvl1pPr defTabSz="914400">
              <a:lnSpc>
                <a:spcPct val="100000"/>
              </a:lnSpc>
              <a:spcBef>
                <a:spcPct val="0"/>
              </a:spcBef>
              <a:buNone/>
              <a:defRPr sz="4800" b="1" spc="-60" baseline="0">
                <a:solidFill>
                  <a:schemeClr val="accent6"/>
                </a:solidFill>
                <a:latin typeface="Articulate Narrow" panose="02000506040000020004" pitchFamily="2" charset="0"/>
                <a:ea typeface="+mj-ea"/>
                <a:cs typeface="+mj-cs"/>
              </a:defRPr>
            </a:lvl1pPr>
          </a:lstStyle>
          <a:p>
            <a:r>
              <a:rPr lang="en-SG" dirty="0"/>
              <a:t>Government </a:t>
            </a:r>
          </a:p>
          <a:p>
            <a:r>
              <a:rPr lang="en-SG" dirty="0"/>
              <a:t>stability &amp; protection</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3149600" y="1598476"/>
            <a:ext cx="7710996" cy="5121275"/>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SG" sz="2400" dirty="0"/>
              <a:t>Stable government with policies that are permanent or that change only gradually</a:t>
            </a:r>
          </a:p>
          <a:p>
            <a:r>
              <a:rPr lang="en-SG" sz="2400" dirty="0"/>
              <a:t>Social stability (threats like strikes, protests, robbery, kidnapping) – protection &amp; safety for assets and people</a:t>
            </a:r>
          </a:p>
          <a:p>
            <a:r>
              <a:rPr lang="en-SG" sz="2400" dirty="0"/>
              <a:t>Protection from other threats e.g. terrorism, cybercrime</a:t>
            </a:r>
          </a:p>
        </p:txBody>
      </p:sp>
    </p:spTree>
    <p:custDataLst>
      <p:tags r:id="rId1"/>
    </p:custDataLst>
    <p:extLst>
      <p:ext uri="{BB962C8B-B14F-4D97-AF65-F5344CB8AC3E}">
        <p14:creationId xmlns:p14="http://schemas.microsoft.com/office/powerpoint/2010/main" val="1603944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Political forces that affect global trade</a:t>
            </a:r>
          </a:p>
        </p:txBody>
      </p:sp>
      <p:sp>
        <p:nvSpPr>
          <p:cNvPr id="3" name="Content Placeholder 2"/>
          <p:cNvSpPr>
            <a:spLocks noGrp="1"/>
          </p:cNvSpPr>
          <p:nvPr>
            <p:ph idx="1"/>
          </p:nvPr>
        </p:nvSpPr>
        <p:spPr/>
        <p:txBody>
          <a:bodyPr/>
          <a:lstStyle/>
          <a:p>
            <a:r>
              <a:rPr lang="en-SG" dirty="0"/>
              <a:t>Governments &amp; ownership of business</a:t>
            </a:r>
          </a:p>
          <a:p>
            <a:r>
              <a:rPr lang="en-SG" dirty="0"/>
              <a:t>Government stability &amp; protection</a:t>
            </a:r>
          </a:p>
          <a:p>
            <a:r>
              <a:rPr lang="en-SG" b="1" dirty="0">
                <a:solidFill>
                  <a:srgbClr val="0070C0"/>
                </a:solidFill>
              </a:rPr>
              <a:t>Government intervention in trade</a:t>
            </a:r>
          </a:p>
        </p:txBody>
      </p:sp>
    </p:spTree>
    <p:custDataLst>
      <p:tags r:id="rId1"/>
    </p:custDataLst>
    <p:extLst>
      <p:ext uri="{BB962C8B-B14F-4D97-AF65-F5344CB8AC3E}">
        <p14:creationId xmlns:p14="http://schemas.microsoft.com/office/powerpoint/2010/main" val="2572208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5"/>
          <a:stretch>
            <a:fillRect/>
          </a:stretch>
        </p:blipFill>
        <p:spPr>
          <a:xfrm>
            <a:off x="10020300" y="6138697"/>
            <a:ext cx="1485900" cy="606449"/>
          </a:xfrm>
          <a:prstGeom prst="rect">
            <a:avLst/>
          </a:prstGeom>
        </p:spPr>
      </p:pic>
      <p:sp>
        <p:nvSpPr>
          <p:cNvPr id="12" name="Title 1"/>
          <p:cNvSpPr txBox="1">
            <a:spLocks/>
          </p:cNvSpPr>
          <p:nvPr/>
        </p:nvSpPr>
        <p:spPr>
          <a:xfrm>
            <a:off x="597408" y="676405"/>
            <a:ext cx="5269992" cy="1503124"/>
          </a:xfrm>
          <a:prstGeom prst="rect">
            <a:avLst/>
          </a:prstGeom>
        </p:spPr>
        <p:txBody>
          <a:bodyPr vert="horz" lIns="91440" tIns="45720" rIns="91440" bIns="45720" rtlCol="0" anchor="ctr">
            <a:normAutofit lnSpcReduction="10000"/>
          </a:bodyPr>
          <a:lstStyle>
            <a:defPPr>
              <a:defRPr lang="en-US"/>
            </a:defPPr>
            <a:lvl1pPr defTabSz="914400">
              <a:lnSpc>
                <a:spcPct val="100000"/>
              </a:lnSpc>
              <a:spcBef>
                <a:spcPct val="0"/>
              </a:spcBef>
              <a:buNone/>
              <a:defRPr sz="4800" b="1" spc="-60" baseline="0">
                <a:solidFill>
                  <a:schemeClr val="accent6"/>
                </a:solidFill>
                <a:latin typeface="Articulate Narrow" panose="02000506040000020004" pitchFamily="2" charset="0"/>
                <a:ea typeface="+mj-ea"/>
                <a:cs typeface="+mj-cs"/>
              </a:defRPr>
            </a:lvl1pPr>
          </a:lstStyle>
          <a:p>
            <a:r>
              <a:rPr lang="en-SG" dirty="0"/>
              <a:t>Government intervention in trade</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3795204" y="1736725"/>
            <a:ext cx="7710996" cy="5121275"/>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SG" sz="2400" u="sng" dirty="0"/>
              <a:t>Government’s reasons: </a:t>
            </a:r>
          </a:p>
          <a:p>
            <a:r>
              <a:rPr lang="en-SG" sz="2400" dirty="0"/>
              <a:t>Provide for national defence</a:t>
            </a:r>
          </a:p>
          <a:p>
            <a:r>
              <a:rPr lang="en-SG" sz="2400" dirty="0"/>
              <a:t>Impose sanctions – to punish other nations</a:t>
            </a:r>
          </a:p>
          <a:p>
            <a:r>
              <a:rPr lang="en-SG" sz="2400" dirty="0"/>
              <a:t>Protect an infant or dying local industry</a:t>
            </a:r>
          </a:p>
          <a:p>
            <a:r>
              <a:rPr lang="en-SG" sz="2400" dirty="0"/>
              <a:t>Protect domestic jobs</a:t>
            </a:r>
          </a:p>
          <a:p>
            <a:r>
              <a:rPr lang="en-SG" sz="2400" dirty="0"/>
              <a:t>Ensure fair competition</a:t>
            </a:r>
          </a:p>
          <a:p>
            <a:r>
              <a:rPr lang="en-SG" sz="2400" dirty="0"/>
              <a:t>Retaliate</a:t>
            </a:r>
          </a:p>
          <a:p>
            <a:endParaRPr lang="en-SG" sz="2400" dirty="0"/>
          </a:p>
        </p:txBody>
      </p:sp>
      <p:pic>
        <p:nvPicPr>
          <p:cNvPr id="2" name="Picture 1">
            <a:extLst>
              <a:ext uri="{FF2B5EF4-FFF2-40B4-BE49-F238E27FC236}">
                <a16:creationId xmlns:a16="http://schemas.microsoft.com/office/drawing/2014/main" id="{03F558EF-AC3C-4DEB-88ED-3D9E3901E06B}"/>
              </a:ext>
            </a:extLst>
          </p:cNvPr>
          <p:cNvPicPr>
            <a:picLocks noChangeAspect="1"/>
          </p:cNvPicPr>
          <p:nvPr/>
        </p:nvPicPr>
        <p:blipFill rotWithShape="1">
          <a:blip r:embed="rId6"/>
          <a:srcRect l="9214" t="21150" r="60786" b="7132"/>
          <a:stretch/>
        </p:blipFill>
        <p:spPr>
          <a:xfrm>
            <a:off x="8378172" y="156119"/>
            <a:ext cx="3657600" cy="2873829"/>
          </a:xfrm>
          <a:prstGeom prst="rect">
            <a:avLst/>
          </a:prstGeom>
        </p:spPr>
      </p:pic>
      <p:pic>
        <p:nvPicPr>
          <p:cNvPr id="1026" name="Picture 2" descr="Image result for justification of us sanction on iran">
            <a:extLst>
              <a:ext uri="{FF2B5EF4-FFF2-40B4-BE49-F238E27FC236}">
                <a16:creationId xmlns:a16="http://schemas.microsoft.com/office/drawing/2014/main" id="{2901D176-AFF8-4F5E-AA13-B0087A5561A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7132" y="4596125"/>
            <a:ext cx="3223532" cy="214902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lated image">
            <a:extLst>
              <a:ext uri="{FF2B5EF4-FFF2-40B4-BE49-F238E27FC236}">
                <a16:creationId xmlns:a16="http://schemas.microsoft.com/office/drawing/2014/main" id="{F87D0B01-F702-4B62-8419-69CC44E865B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957" y="2338088"/>
            <a:ext cx="3316707" cy="221313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geely subsidiaries">
            <a:extLst>
              <a:ext uri="{FF2B5EF4-FFF2-40B4-BE49-F238E27FC236}">
                <a16:creationId xmlns:a16="http://schemas.microsoft.com/office/drawing/2014/main" id="{98C7CDAD-F81D-4957-B6BD-56037E25748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601200" y="3226678"/>
            <a:ext cx="2434572" cy="136944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53EE0F3-EBF8-4DBC-959A-94F9D06D09FB}"/>
              </a:ext>
            </a:extLst>
          </p:cNvPr>
          <p:cNvPicPr>
            <a:picLocks noChangeAspect="1"/>
          </p:cNvPicPr>
          <p:nvPr/>
        </p:nvPicPr>
        <p:blipFill rotWithShape="1">
          <a:blip r:embed="rId10"/>
          <a:srcRect l="7031" t="30604" r="76188" b="35167"/>
          <a:stretch/>
        </p:blipFill>
        <p:spPr>
          <a:xfrm>
            <a:off x="8845639" y="4663514"/>
            <a:ext cx="3105101" cy="2081632"/>
          </a:xfrm>
          <a:prstGeom prst="rect">
            <a:avLst/>
          </a:prstGeom>
        </p:spPr>
      </p:pic>
    </p:spTree>
    <p:custDataLst>
      <p:tags r:id="rId1"/>
    </p:custDataLst>
    <p:extLst>
      <p:ext uri="{BB962C8B-B14F-4D97-AF65-F5344CB8AC3E}">
        <p14:creationId xmlns:p14="http://schemas.microsoft.com/office/powerpoint/2010/main" val="11893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1026"/>
                                        </p:tgtEl>
                                        <p:attrNameLst>
                                          <p:attrName>style.visibility</p:attrName>
                                        </p:attrNameLst>
                                      </p:cBhvr>
                                      <p:to>
                                        <p:strVal val="visible"/>
                                      </p:to>
                                    </p:set>
                                    <p:animEffect transition="in" filter="wipe(up)">
                                      <p:cBhvr>
                                        <p:cTn id="19" dur="500"/>
                                        <p:tgtEl>
                                          <p:spTgt spid="1026"/>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1028"/>
                                        </p:tgtEl>
                                        <p:attrNameLst>
                                          <p:attrName>style.visibility</p:attrName>
                                        </p:attrNameLst>
                                      </p:cBhvr>
                                      <p:to>
                                        <p:strVal val="hidden"/>
                                      </p:to>
                                    </p:set>
                                  </p:childTnLst>
                                </p:cTn>
                              </p:par>
                              <p:par>
                                <p:cTn id="24" presetID="1" presetClass="exit" presetSubtype="0" fill="hold" nodeType="withEffect">
                                  <p:stCondLst>
                                    <p:cond delay="0"/>
                                  </p:stCondLst>
                                  <p:childTnLst>
                                    <p:set>
                                      <p:cBhvr>
                                        <p:cTn id="25" dur="1" fill="hold">
                                          <p:stCondLst>
                                            <p:cond delay="0"/>
                                          </p:stCondLst>
                                        </p:cTn>
                                        <p:tgtEl>
                                          <p:spTgt spid="1026"/>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030"/>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12" name="Title 1"/>
          <p:cNvSpPr txBox="1">
            <a:spLocks/>
          </p:cNvSpPr>
          <p:nvPr/>
        </p:nvSpPr>
        <p:spPr>
          <a:xfrm>
            <a:off x="597408" y="676405"/>
            <a:ext cx="5269992" cy="1503124"/>
          </a:xfrm>
          <a:prstGeom prst="rect">
            <a:avLst/>
          </a:prstGeom>
        </p:spPr>
        <p:txBody>
          <a:bodyPr vert="horz" lIns="91440" tIns="45720" rIns="91440" bIns="45720" rtlCol="0" anchor="ctr">
            <a:normAutofit lnSpcReduction="10000"/>
          </a:bodyPr>
          <a:lstStyle>
            <a:defPPr>
              <a:defRPr lang="en-US"/>
            </a:defPPr>
            <a:lvl1pPr defTabSz="914400">
              <a:lnSpc>
                <a:spcPct val="100000"/>
              </a:lnSpc>
              <a:spcBef>
                <a:spcPct val="0"/>
              </a:spcBef>
              <a:buNone/>
              <a:defRPr sz="4800" b="1" spc="-60" baseline="0">
                <a:solidFill>
                  <a:schemeClr val="accent6"/>
                </a:solidFill>
                <a:latin typeface="Articulate Narrow" panose="02000506040000020004" pitchFamily="2" charset="0"/>
                <a:ea typeface="+mj-ea"/>
                <a:cs typeface="+mj-cs"/>
              </a:defRPr>
            </a:lvl1pPr>
          </a:lstStyle>
          <a:p>
            <a:r>
              <a:rPr lang="en-SG" dirty="0"/>
              <a:t>Government intervention in trade</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2849671" y="1594236"/>
            <a:ext cx="8356600" cy="5121275"/>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None/>
            </a:pPr>
            <a:r>
              <a:rPr lang="en-SG" sz="2400" u="sng" dirty="0"/>
              <a:t>Impact on business: </a:t>
            </a:r>
          </a:p>
          <a:p>
            <a:r>
              <a:rPr lang="en-SG" sz="2400" dirty="0"/>
              <a:t>Tariffs – increase costs</a:t>
            </a:r>
          </a:p>
          <a:p>
            <a:r>
              <a:rPr lang="en-SG" sz="2400" dirty="0"/>
              <a:t>Subsidies to local businesses</a:t>
            </a:r>
          </a:p>
          <a:p>
            <a:r>
              <a:rPr lang="en-SG" sz="2400" dirty="0"/>
              <a:t>Customs &amp; other administrative procedures – costly processes</a:t>
            </a:r>
          </a:p>
          <a:p>
            <a:r>
              <a:rPr lang="en-SG" sz="2400" dirty="0"/>
              <a:t>Additional standard requirements – higher costs</a:t>
            </a:r>
          </a:p>
          <a:p>
            <a:endParaRPr lang="en-SG" sz="2400" dirty="0"/>
          </a:p>
        </p:txBody>
      </p:sp>
    </p:spTree>
    <p:custDataLst>
      <p:tags r:id="rId1"/>
    </p:custDataLst>
    <p:extLst>
      <p:ext uri="{BB962C8B-B14F-4D97-AF65-F5344CB8AC3E}">
        <p14:creationId xmlns:p14="http://schemas.microsoft.com/office/powerpoint/2010/main" val="17702953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Legal forces that affect global trade</a:t>
            </a:r>
          </a:p>
        </p:txBody>
      </p:sp>
      <p:sp>
        <p:nvSpPr>
          <p:cNvPr id="3" name="Content Placeholder 2"/>
          <p:cNvSpPr>
            <a:spLocks noGrp="1"/>
          </p:cNvSpPr>
          <p:nvPr>
            <p:ph idx="1"/>
          </p:nvPr>
        </p:nvSpPr>
        <p:spPr>
          <a:xfrm>
            <a:off x="3869268" y="864108"/>
            <a:ext cx="7846482" cy="5120640"/>
          </a:xfrm>
        </p:spPr>
        <p:txBody>
          <a:bodyPr/>
          <a:lstStyle/>
          <a:p>
            <a:r>
              <a:rPr lang="en-SG" b="1" dirty="0">
                <a:solidFill>
                  <a:srgbClr val="0070C0"/>
                </a:solidFill>
              </a:rPr>
              <a:t>Legal systems</a:t>
            </a:r>
          </a:p>
          <a:p>
            <a:r>
              <a:rPr lang="en-SG" dirty="0"/>
              <a:t>International legal forces</a:t>
            </a:r>
          </a:p>
          <a:p>
            <a:r>
              <a:rPr lang="en-SG" dirty="0"/>
              <a:t>Intellectual property rights</a:t>
            </a:r>
          </a:p>
          <a:p>
            <a:r>
              <a:rPr lang="en-SG" dirty="0"/>
              <a:t>Competition Laws / Antitrust Laws </a:t>
            </a:r>
          </a:p>
        </p:txBody>
      </p:sp>
    </p:spTree>
    <p:custDataLst>
      <p:tags r:id="rId1"/>
    </p:custDataLst>
    <p:extLst>
      <p:ext uri="{BB962C8B-B14F-4D97-AF65-F5344CB8AC3E}">
        <p14:creationId xmlns:p14="http://schemas.microsoft.com/office/powerpoint/2010/main" val="38073335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5"/>
          <a:stretch>
            <a:fillRect/>
          </a:stretch>
        </p:blipFill>
        <p:spPr>
          <a:xfrm>
            <a:off x="10020300" y="6138697"/>
            <a:ext cx="1485900" cy="606449"/>
          </a:xfrm>
          <a:prstGeom prst="rect">
            <a:avLst/>
          </a:prstGeom>
        </p:spPr>
      </p:pic>
      <p:sp>
        <p:nvSpPr>
          <p:cNvPr id="12" name="Title 1"/>
          <p:cNvSpPr txBox="1">
            <a:spLocks/>
          </p:cNvSpPr>
          <p:nvPr/>
        </p:nvSpPr>
        <p:spPr>
          <a:xfrm>
            <a:off x="597408" y="842674"/>
            <a:ext cx="5269992" cy="1503124"/>
          </a:xfrm>
          <a:prstGeom prst="rect">
            <a:avLst/>
          </a:prstGeom>
        </p:spPr>
        <p:txBody>
          <a:bodyPr vert="horz" lIns="91440" tIns="45720" rIns="91440" bIns="45720" rtlCol="0" anchor="ctr">
            <a:normAutofit/>
          </a:bodyPr>
          <a:lstStyle>
            <a:defPPr>
              <a:defRPr lang="en-US"/>
            </a:defPPr>
            <a:lvl1pPr defTabSz="914400">
              <a:lnSpc>
                <a:spcPct val="90000"/>
              </a:lnSpc>
              <a:spcBef>
                <a:spcPct val="0"/>
              </a:spcBef>
              <a:buNone/>
              <a:defRPr sz="4800" b="1" spc="-60" baseline="0">
                <a:solidFill>
                  <a:schemeClr val="accent6"/>
                </a:solidFill>
                <a:latin typeface="Articulate Narrow" panose="02000506040000020004" pitchFamily="2" charset="0"/>
                <a:ea typeface="+mj-ea"/>
                <a:cs typeface="+mj-cs"/>
              </a:defRPr>
            </a:lvl1pPr>
          </a:lstStyle>
          <a:p>
            <a:r>
              <a:rPr lang="en-SG" dirty="0"/>
              <a:t>Legal systems</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504616" y="1816553"/>
            <a:ext cx="8611018" cy="5121275"/>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SG" sz="2400" dirty="0"/>
              <a:t>Level of bureaucracy</a:t>
            </a:r>
          </a:p>
          <a:p>
            <a:r>
              <a:rPr lang="en-SG" sz="2400" dirty="0"/>
              <a:t>Strength of the courts of justice</a:t>
            </a:r>
          </a:p>
          <a:p>
            <a:r>
              <a:rPr lang="en-SG" sz="2400" dirty="0"/>
              <a:t>Level of corruption</a:t>
            </a:r>
          </a:p>
          <a:p>
            <a:pPr marL="0" indent="0">
              <a:buNone/>
            </a:pPr>
            <a:endParaRPr lang="en-SG" sz="2400" dirty="0"/>
          </a:p>
          <a:p>
            <a:endParaRPr lang="en-SG" sz="2400" dirty="0"/>
          </a:p>
        </p:txBody>
      </p:sp>
      <p:sp>
        <p:nvSpPr>
          <p:cNvPr id="6" name="Rectangle 5">
            <a:extLst>
              <a:ext uri="{FF2B5EF4-FFF2-40B4-BE49-F238E27FC236}">
                <a16:creationId xmlns:a16="http://schemas.microsoft.com/office/drawing/2014/main" id="{06C1E856-0FFC-46CF-95E3-2366352545F0}"/>
              </a:ext>
            </a:extLst>
          </p:cNvPr>
          <p:cNvSpPr/>
          <p:nvPr/>
        </p:nvSpPr>
        <p:spPr>
          <a:xfrm>
            <a:off x="685800" y="5464666"/>
            <a:ext cx="2752725" cy="674031"/>
          </a:xfrm>
          <a:prstGeom prst="rect">
            <a:avLst/>
          </a:prstGeom>
        </p:spPr>
        <p:txBody>
          <a:bodyPr wrap="square">
            <a:spAutoFit/>
          </a:bodyPr>
          <a:lstStyle/>
          <a:p>
            <a:pPr>
              <a:lnSpc>
                <a:spcPct val="90000"/>
              </a:lnSpc>
            </a:pPr>
            <a:r>
              <a:rPr lang="en-US" altLang="en-US" sz="1400" b="1" dirty="0">
                <a:latin typeface="Calibri" panose="020F0502020204030204" pitchFamily="34" charset="0"/>
                <a:cs typeface="Calibri" panose="020F0502020204030204" pitchFamily="34" charset="0"/>
              </a:rPr>
              <a:t>The Corruption Perceptions Index </a:t>
            </a:r>
          </a:p>
          <a:p>
            <a:pPr>
              <a:lnSpc>
                <a:spcPct val="90000"/>
              </a:lnSpc>
            </a:pPr>
            <a:r>
              <a:rPr lang="en-US" altLang="en-US" sz="1400" b="1" dirty="0">
                <a:latin typeface="Calibri" panose="020F0502020204030204" pitchFamily="34" charset="0"/>
                <a:cs typeface="Calibri" panose="020F0502020204030204" pitchFamily="34" charset="0"/>
              </a:rPr>
              <a:t>(Transparency International)</a:t>
            </a:r>
          </a:p>
          <a:p>
            <a:pPr>
              <a:lnSpc>
                <a:spcPct val="90000"/>
              </a:lnSpc>
            </a:pPr>
            <a:r>
              <a:rPr lang="en-US" altLang="en-US" sz="1400" b="1" dirty="0">
                <a:latin typeface="Calibri" panose="020F0502020204030204" pitchFamily="34" charset="0"/>
                <a:cs typeface="Calibri" panose="020F0502020204030204" pitchFamily="34" charset="0"/>
              </a:rPr>
              <a:t>2019 World’s Best (Score 0 to 100)</a:t>
            </a:r>
          </a:p>
        </p:txBody>
      </p:sp>
      <p:sp>
        <p:nvSpPr>
          <p:cNvPr id="14" name="Rectangle 2">
            <a:extLst>
              <a:ext uri="{FF2B5EF4-FFF2-40B4-BE49-F238E27FC236}">
                <a16:creationId xmlns:a16="http://schemas.microsoft.com/office/drawing/2014/main" id="{A8740169-CCD0-43C1-BB57-C8A7D2A33ACA}"/>
              </a:ext>
            </a:extLst>
          </p:cNvPr>
          <p:cNvSpPr txBox="1">
            <a:spLocks noChangeArrowheads="1"/>
          </p:cNvSpPr>
          <p:nvPr/>
        </p:nvSpPr>
        <p:spPr>
          <a:xfrm>
            <a:off x="5228545" y="116938"/>
            <a:ext cx="6484484" cy="1036638"/>
          </a:xfrm>
          <a:prstGeom prst="rect">
            <a:avLst/>
          </a:prstGeom>
        </p:spPr>
        <p:txBody>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48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44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40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36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36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panose="05000000000000000000" pitchFamily="2" charset="2"/>
              <a:buNone/>
              <a:defRPr/>
            </a:pPr>
            <a:r>
              <a:rPr lang="en-US" altLang="en-US" sz="2550" b="1" dirty="0">
                <a:solidFill>
                  <a:srgbClr val="A50021"/>
                </a:solidFill>
                <a:latin typeface="Calibri" panose="020F0502020204030204" pitchFamily="34" charset="0"/>
                <a:cs typeface="Calibri" panose="020F0502020204030204" pitchFamily="34" charset="0"/>
                <a:hlinkClick r:id="rId6"/>
              </a:rPr>
              <a:t>The Corruption Perceptions Index (Transparency International)</a:t>
            </a:r>
            <a:r>
              <a:rPr lang="en-US" altLang="en-US" sz="2550" b="1" dirty="0">
                <a:solidFill>
                  <a:srgbClr val="A50021"/>
                </a:solidFill>
                <a:latin typeface="Calibri" panose="020F0502020204030204" pitchFamily="34" charset="0"/>
                <a:cs typeface="Calibri" panose="020F0502020204030204" pitchFamily="34" charset="0"/>
              </a:rPr>
              <a:t> 2019</a:t>
            </a:r>
            <a:endParaRPr lang="en-US" altLang="en-US" sz="2100" b="1" dirty="0">
              <a:latin typeface="Calibri" panose="020F0502020204030204" pitchFamily="34" charset="0"/>
              <a:cs typeface="Calibri" panose="020F0502020204030204" pitchFamily="34" charset="0"/>
            </a:endParaRPr>
          </a:p>
        </p:txBody>
      </p:sp>
      <p:graphicFrame>
        <p:nvGraphicFramePr>
          <p:cNvPr id="15" name="Group 304">
            <a:extLst>
              <a:ext uri="{FF2B5EF4-FFF2-40B4-BE49-F238E27FC236}">
                <a16:creationId xmlns:a16="http://schemas.microsoft.com/office/drawing/2014/main" id="{D923C76E-E450-40CB-B0C1-8CE354051A9A}"/>
              </a:ext>
            </a:extLst>
          </p:cNvPr>
          <p:cNvGraphicFramePr>
            <a:graphicFrameLocks/>
          </p:cNvGraphicFramePr>
          <p:nvPr>
            <p:extLst>
              <p:ext uri="{D42A27DB-BD31-4B8C-83A1-F6EECF244321}">
                <p14:modId xmlns:p14="http://schemas.microsoft.com/office/powerpoint/2010/main" val="3089914182"/>
              </p:ext>
            </p:extLst>
          </p:nvPr>
        </p:nvGraphicFramePr>
        <p:xfrm>
          <a:off x="5355771" y="1001943"/>
          <a:ext cx="5956300" cy="2809468"/>
        </p:xfrm>
        <a:graphic>
          <a:graphicData uri="http://schemas.openxmlformats.org/drawingml/2006/table">
            <a:tbl>
              <a:tblPr/>
              <a:tblGrid>
                <a:gridCol w="1216738">
                  <a:extLst>
                    <a:ext uri="{9D8B030D-6E8A-4147-A177-3AD203B41FA5}">
                      <a16:colId xmlns:a16="http://schemas.microsoft.com/office/drawing/2014/main" val="20000"/>
                    </a:ext>
                  </a:extLst>
                </a:gridCol>
                <a:gridCol w="3429962">
                  <a:extLst>
                    <a:ext uri="{9D8B030D-6E8A-4147-A177-3AD203B41FA5}">
                      <a16:colId xmlns:a16="http://schemas.microsoft.com/office/drawing/2014/main" val="20001"/>
                    </a:ext>
                  </a:extLst>
                </a:gridCol>
                <a:gridCol w="1309600">
                  <a:extLst>
                    <a:ext uri="{9D8B030D-6E8A-4147-A177-3AD203B41FA5}">
                      <a16:colId xmlns:a16="http://schemas.microsoft.com/office/drawing/2014/main" val="20002"/>
                    </a:ext>
                  </a:extLst>
                </a:gridCol>
              </a:tblGrid>
              <a:tr h="357641">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0" i="0" u="none" strike="noStrike" cap="none" normalizeH="0" baseline="0" dirty="0">
                          <a:ln>
                            <a:noFill/>
                          </a:ln>
                          <a:solidFill>
                            <a:schemeClr val="tx1"/>
                          </a:solidFill>
                          <a:effectLst/>
                          <a:latin typeface="Arial" charset="0"/>
                          <a:cs typeface="Arial" charset="0"/>
                        </a:rPr>
                        <a:t>Ranking</a:t>
                      </a:r>
                      <a:endParaRPr kumimoji="0" lang="en-US" altLang="en-US" sz="1500" b="0"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0" i="0" u="none" strike="noStrike" cap="none" normalizeH="0" baseline="0">
                          <a:ln>
                            <a:noFill/>
                          </a:ln>
                          <a:solidFill>
                            <a:schemeClr val="tx1"/>
                          </a:solidFill>
                          <a:effectLst/>
                          <a:latin typeface="Arial" charset="0"/>
                          <a:cs typeface="Arial" charset="0"/>
                        </a:rPr>
                        <a:t>Country</a:t>
                      </a:r>
                      <a:endParaRPr kumimoji="0" lang="en-US" altLang="en-US" sz="1500" b="0" i="0" u="none" strike="noStrike" cap="none" normalizeH="0" baseline="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0" i="0" u="none" strike="noStrike" cap="none" normalizeH="0" baseline="0">
                          <a:ln>
                            <a:noFill/>
                          </a:ln>
                          <a:solidFill>
                            <a:schemeClr val="tx1"/>
                          </a:solidFill>
                          <a:effectLst/>
                          <a:latin typeface="Arial" charset="0"/>
                          <a:cs typeface="Arial" charset="0"/>
                        </a:rPr>
                        <a:t>CPI Score</a:t>
                      </a:r>
                      <a:endParaRPr kumimoji="0" lang="en-US" altLang="en-US" sz="1500" b="0" i="0" u="none" strike="noStrike" cap="none" normalizeH="0" baseline="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0"/>
                  </a:ext>
                </a:extLst>
              </a:tr>
              <a:tr h="377805">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a:ln>
                            <a:noFill/>
                          </a:ln>
                          <a:solidFill>
                            <a:schemeClr val="tx1"/>
                          </a:solidFill>
                          <a:effectLst/>
                          <a:latin typeface="Arial" charset="0"/>
                          <a:cs typeface="Arial" charset="0"/>
                        </a:rPr>
                        <a:t>1</a:t>
                      </a:r>
                      <a:endParaRPr kumimoji="0" lang="en-US" altLang="en-US" sz="1500" b="1" i="0" u="none" strike="noStrike" cap="none" normalizeH="0" baseline="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rPr>
                        <a:t>New Zealand</a:t>
                      </a:r>
                      <a:endParaRPr kumimoji="0" lang="en-US" altLang="en-US" sz="1500" b="1" i="1" u="none" strike="noStrike" cap="none" normalizeH="0" baseline="0" dirty="0">
                        <a:ln>
                          <a:noFill/>
                        </a:ln>
                        <a:solidFill>
                          <a:srgbClr val="FF0000"/>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87</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1"/>
                  </a:ext>
                </a:extLst>
              </a:tr>
              <a:tr h="389751">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1</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rPr>
                        <a:t>Denmark</a:t>
                      </a: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87</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2"/>
                  </a:ext>
                </a:extLst>
              </a:tr>
              <a:tr h="378959">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2"/>
                          </a:solidFill>
                          <a:effectLst/>
                          <a:latin typeface="Arial" charset="0"/>
                        </a:rPr>
                        <a:t>3</a:t>
                      </a: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rgbClr val="CCCCFF"/>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Finland</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2"/>
                          </a:solidFill>
                          <a:effectLst/>
                          <a:latin typeface="Arial" charset="0"/>
                        </a:rPr>
                        <a:t>86</a:t>
                      </a: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3"/>
                  </a:ext>
                </a:extLst>
              </a:tr>
              <a:tr h="389751">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4</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Sweden</a:t>
                      </a:r>
                      <a:endParaRPr kumimoji="0" lang="en-US" altLang="en-US" sz="1500" b="1" i="0" u="none" strike="noStrike" cap="none" normalizeH="0" baseline="0" dirty="0">
                        <a:ln>
                          <a:noFill/>
                        </a:ln>
                        <a:solidFill>
                          <a:schemeClr val="tx2"/>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85</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4"/>
                  </a:ext>
                </a:extLst>
              </a:tr>
              <a:tr h="389751">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4</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Switzerland</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85</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5"/>
                  </a:ext>
                </a:extLst>
              </a:tr>
              <a:tr h="488978">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rPr>
                        <a:t>4</a:t>
                      </a: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1" u="none" strike="noStrike" cap="none" normalizeH="0" baseline="0" dirty="0">
                          <a:ln>
                            <a:noFill/>
                          </a:ln>
                          <a:solidFill>
                            <a:srgbClr val="FF0000"/>
                          </a:solidFill>
                          <a:effectLst/>
                          <a:latin typeface="Arial" charset="0"/>
                        </a:rPr>
                        <a:t>Singapore (least corrupted country in Asia), </a:t>
                      </a:r>
                      <a:endParaRPr kumimoji="0" lang="en-US" altLang="en-US" sz="1500" b="1" i="0" u="none" strike="noStrike" cap="none" normalizeH="0" baseline="0" dirty="0">
                        <a:ln>
                          <a:noFill/>
                        </a:ln>
                        <a:solidFill>
                          <a:schemeClr val="tx1"/>
                        </a:solidFill>
                        <a:effectLst/>
                        <a:latin typeface="Arial" charset="0"/>
                      </a:endParaRP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rPr>
                        <a:t>85</a:t>
                      </a:r>
                    </a:p>
                  </a:txBody>
                  <a:tcPr marL="68583" marR="68583" marT="34305" marB="34305"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6"/>
                  </a:ext>
                </a:extLst>
              </a:tr>
            </a:tbl>
          </a:graphicData>
        </a:graphic>
      </p:graphicFrame>
      <p:graphicFrame>
        <p:nvGraphicFramePr>
          <p:cNvPr id="16" name="Group 160">
            <a:extLst>
              <a:ext uri="{FF2B5EF4-FFF2-40B4-BE49-F238E27FC236}">
                <a16:creationId xmlns:a16="http://schemas.microsoft.com/office/drawing/2014/main" id="{E940DDE0-D827-410D-A4A7-24E9D35A2F04}"/>
              </a:ext>
            </a:extLst>
          </p:cNvPr>
          <p:cNvGraphicFramePr>
            <a:graphicFrameLocks/>
          </p:cNvGraphicFramePr>
          <p:nvPr>
            <p:extLst>
              <p:ext uri="{D42A27DB-BD31-4B8C-83A1-F6EECF244321}">
                <p14:modId xmlns:p14="http://schemas.microsoft.com/office/powerpoint/2010/main" val="2072714628"/>
              </p:ext>
            </p:extLst>
          </p:nvPr>
        </p:nvGraphicFramePr>
        <p:xfrm>
          <a:off x="5366316" y="3806740"/>
          <a:ext cx="5945755" cy="1637886"/>
        </p:xfrm>
        <a:graphic>
          <a:graphicData uri="http://schemas.openxmlformats.org/drawingml/2006/table">
            <a:tbl>
              <a:tblPr/>
              <a:tblGrid>
                <a:gridCol w="1208655">
                  <a:extLst>
                    <a:ext uri="{9D8B030D-6E8A-4147-A177-3AD203B41FA5}">
                      <a16:colId xmlns:a16="http://schemas.microsoft.com/office/drawing/2014/main" val="20000"/>
                    </a:ext>
                  </a:extLst>
                </a:gridCol>
                <a:gridCol w="3439545">
                  <a:extLst>
                    <a:ext uri="{9D8B030D-6E8A-4147-A177-3AD203B41FA5}">
                      <a16:colId xmlns:a16="http://schemas.microsoft.com/office/drawing/2014/main" val="20001"/>
                    </a:ext>
                  </a:extLst>
                </a:gridCol>
                <a:gridCol w="1297555">
                  <a:extLst>
                    <a:ext uri="{9D8B030D-6E8A-4147-A177-3AD203B41FA5}">
                      <a16:colId xmlns:a16="http://schemas.microsoft.com/office/drawing/2014/main" val="20002"/>
                    </a:ext>
                  </a:extLst>
                </a:gridCol>
              </a:tblGrid>
              <a:tr h="400408">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rPr>
                        <a:t>177</a:t>
                      </a: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defRPr/>
                      </a:pPr>
                      <a:r>
                        <a:rPr kumimoji="0" lang="en-US" altLang="en-US" sz="1500" b="1" i="0" u="none" strike="noStrike" cap="none" normalizeH="0" baseline="0" dirty="0">
                          <a:ln>
                            <a:noFill/>
                          </a:ln>
                          <a:solidFill>
                            <a:schemeClr val="tx1"/>
                          </a:solidFill>
                          <a:effectLst/>
                          <a:latin typeface="Arial" charset="0"/>
                        </a:rPr>
                        <a:t>Yemen</a:t>
                      </a:r>
                    </a:p>
                    <a:p>
                      <a:pPr marL="0" marR="0" lvl="0" indent="0" algn="l" defTabSz="914400" rtl="0" eaLnBrk="0" fontAlgn="b" latinLnBrk="0" hangingPunct="0">
                        <a:lnSpc>
                          <a:spcPct val="100000"/>
                        </a:lnSpc>
                        <a:spcBef>
                          <a:spcPct val="0"/>
                        </a:spcBef>
                        <a:spcAft>
                          <a:spcPct val="0"/>
                        </a:spcAft>
                        <a:buClr>
                          <a:schemeClr val="accent1"/>
                        </a:buClr>
                        <a:buSzTx/>
                        <a:buFontTx/>
                        <a:buNone/>
                        <a:tabLst/>
                      </a:pPr>
                      <a:endParaRPr kumimoji="0" lang="en-US" altLang="en-US" sz="1500" b="1" i="0" u="none" strike="noStrike" cap="none" normalizeH="0" baseline="0" dirty="0">
                        <a:ln>
                          <a:noFill/>
                        </a:ln>
                        <a:solidFill>
                          <a:schemeClr val="tx1"/>
                        </a:solidFill>
                        <a:effectLst/>
                        <a:latin typeface="Arial" charset="0"/>
                      </a:endParaRP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GB" altLang="en-US" sz="1500" b="1" i="0" u="none" strike="noStrike" cap="none" normalizeH="0" baseline="0" dirty="0">
                          <a:ln>
                            <a:noFill/>
                          </a:ln>
                          <a:solidFill>
                            <a:schemeClr val="tx1"/>
                          </a:solidFill>
                          <a:effectLst/>
                          <a:latin typeface="Arial" charset="0"/>
                        </a:rPr>
                        <a:t>15</a:t>
                      </a:r>
                      <a:endParaRPr kumimoji="0" lang="en-US" altLang="en-US" sz="1500" b="1" i="0" u="none" strike="noStrike" cap="none" normalizeH="0" baseline="0" dirty="0">
                        <a:ln>
                          <a:noFill/>
                        </a:ln>
                        <a:solidFill>
                          <a:schemeClr val="tx1"/>
                        </a:solidFill>
                        <a:effectLst/>
                        <a:latin typeface="Arial" charset="0"/>
                      </a:endParaRP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3"/>
                  </a:ext>
                </a:extLst>
              </a:tr>
              <a:tr h="328935">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178</a:t>
                      </a:r>
                      <a:endParaRPr kumimoji="0" lang="en-US" altLang="en-US" sz="1500" b="1" i="0" u="none" strike="noStrike" cap="none" normalizeH="0" baseline="0" dirty="0">
                        <a:ln>
                          <a:noFill/>
                        </a:ln>
                        <a:solidFill>
                          <a:schemeClr val="tx1"/>
                        </a:solidFill>
                        <a:effectLst/>
                        <a:latin typeface="Arial" charset="0"/>
                      </a:endParaRP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rPr>
                        <a:t>Syria</a:t>
                      </a: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13</a:t>
                      </a:r>
                      <a:endParaRPr kumimoji="0" lang="en-US" altLang="en-US" sz="1500" b="1" i="0" u="none" strike="noStrike" cap="none" normalizeH="0" baseline="0" dirty="0">
                        <a:ln>
                          <a:noFill/>
                        </a:ln>
                        <a:solidFill>
                          <a:schemeClr val="tx1"/>
                        </a:solidFill>
                        <a:effectLst/>
                        <a:latin typeface="Arial" charset="0"/>
                      </a:endParaRP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4"/>
                  </a:ext>
                </a:extLst>
              </a:tr>
              <a:tr h="370114">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179</a:t>
                      </a:r>
                      <a:endParaRPr kumimoji="0" lang="en-US" altLang="en-US" sz="1500" b="1" i="0" u="none" strike="noStrike" cap="none" normalizeH="0" baseline="0" dirty="0">
                        <a:ln>
                          <a:noFill/>
                        </a:ln>
                        <a:solidFill>
                          <a:schemeClr val="tx1"/>
                        </a:solidFill>
                        <a:effectLst/>
                        <a:latin typeface="Arial" charset="0"/>
                      </a:endParaRP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rPr>
                        <a:t>South Sudan</a:t>
                      </a: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12</a:t>
                      </a:r>
                      <a:endParaRPr kumimoji="0" lang="en-US" altLang="en-US" sz="1500" b="1" i="0" u="none" strike="noStrike" cap="none" normalizeH="0" baseline="0" dirty="0">
                        <a:ln>
                          <a:noFill/>
                        </a:ln>
                        <a:solidFill>
                          <a:schemeClr val="tx1"/>
                        </a:solidFill>
                        <a:effectLst/>
                        <a:latin typeface="Arial" charset="0"/>
                      </a:endParaRP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5"/>
                  </a:ext>
                </a:extLst>
              </a:tr>
              <a:tr h="413079">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180</a:t>
                      </a:r>
                      <a:endParaRPr kumimoji="0" lang="en-US" altLang="en-US" sz="1500" b="1" i="0" u="none" strike="noStrike" cap="none" normalizeH="0" baseline="0" dirty="0">
                        <a:ln>
                          <a:noFill/>
                        </a:ln>
                        <a:solidFill>
                          <a:schemeClr val="tx1"/>
                        </a:solidFill>
                        <a:effectLst/>
                        <a:latin typeface="Arial" charset="0"/>
                      </a:endParaRP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l"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Somalia  </a:t>
                      </a:r>
                      <a:endParaRPr kumimoji="0" lang="en-US" altLang="en-US" sz="1500" b="1" i="1" u="none" strike="noStrike" cap="none" normalizeH="0" baseline="0" dirty="0">
                        <a:ln>
                          <a:noFill/>
                        </a:ln>
                        <a:solidFill>
                          <a:schemeClr val="tx1"/>
                        </a:solidFill>
                        <a:effectLst/>
                        <a:latin typeface="Arial" charset="0"/>
                        <a:cs typeface="Arial" charset="0"/>
                      </a:endParaRP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tc>
                  <a:txBody>
                    <a:bodyPr/>
                    <a:lstStyle>
                      <a:lvl1pPr>
                        <a:spcBef>
                          <a:spcPct val="20000"/>
                        </a:spcBef>
                        <a:buClr>
                          <a:schemeClr val="accent1"/>
                        </a:buClr>
                        <a:buFont typeface="Wingdings" pitchFamily="2" charset="2"/>
                        <a:defRPr sz="2800">
                          <a:solidFill>
                            <a:schemeClr val="tx1"/>
                          </a:solidFill>
                          <a:latin typeface="Arial" charset="0"/>
                        </a:defRPr>
                      </a:lvl1pPr>
                      <a:lvl2pPr marL="742950" indent="-285750">
                        <a:spcBef>
                          <a:spcPct val="20000"/>
                        </a:spcBef>
                        <a:buClr>
                          <a:schemeClr val="accent1"/>
                        </a:buClr>
                        <a:buFont typeface="Wingdings" pitchFamily="2" charset="2"/>
                        <a:defRPr sz="2300">
                          <a:solidFill>
                            <a:schemeClr val="tx1"/>
                          </a:solidFill>
                          <a:latin typeface="Arial" charset="0"/>
                        </a:defRPr>
                      </a:lvl2pPr>
                      <a:lvl3pPr marL="1143000" indent="-228600">
                        <a:spcBef>
                          <a:spcPct val="20000"/>
                        </a:spcBef>
                        <a:buClr>
                          <a:schemeClr val="accent1"/>
                        </a:buClr>
                        <a:buFont typeface="Wingdings" pitchFamily="2" charset="2"/>
                        <a:defRPr sz="2100">
                          <a:solidFill>
                            <a:schemeClr val="tx1"/>
                          </a:solidFill>
                          <a:latin typeface="Arial" charset="0"/>
                        </a:defRPr>
                      </a:lvl3pPr>
                      <a:lvl4pPr marL="1600200" indent="-228600">
                        <a:spcBef>
                          <a:spcPct val="20000"/>
                        </a:spcBef>
                        <a:buClr>
                          <a:schemeClr val="accent1"/>
                        </a:buClr>
                        <a:defRPr>
                          <a:solidFill>
                            <a:schemeClr val="tx1"/>
                          </a:solidFill>
                          <a:latin typeface="Arial" charset="0"/>
                        </a:defRPr>
                      </a:lvl4pPr>
                      <a:lvl5pPr marL="2057400" indent="-228600">
                        <a:spcBef>
                          <a:spcPct val="20000"/>
                        </a:spcBef>
                        <a:buClr>
                          <a:schemeClr val="accent1"/>
                        </a:buClr>
                        <a:buFont typeface="Wingdings" pitchFamily="2" charset="2"/>
                        <a:defRPr>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defRPr>
                          <a:solidFill>
                            <a:schemeClr val="tx1"/>
                          </a:solidFill>
                          <a:latin typeface="Arial" charset="0"/>
                        </a:defRPr>
                      </a:lvl9pPr>
                    </a:lstStyle>
                    <a:p>
                      <a:pPr marL="0" marR="0" lvl="0" indent="0" algn="ctr" defTabSz="914400" rtl="0" eaLnBrk="0" fontAlgn="b" latinLnBrk="0" hangingPunct="0">
                        <a:lnSpc>
                          <a:spcPct val="100000"/>
                        </a:lnSpc>
                        <a:spcBef>
                          <a:spcPct val="0"/>
                        </a:spcBef>
                        <a:spcAft>
                          <a:spcPct val="0"/>
                        </a:spcAft>
                        <a:buClr>
                          <a:schemeClr val="accent1"/>
                        </a:buClr>
                        <a:buSzTx/>
                        <a:buFontTx/>
                        <a:buNone/>
                        <a:tabLst/>
                      </a:pPr>
                      <a:r>
                        <a:rPr kumimoji="0" lang="en-US" altLang="en-US" sz="1500" b="1" i="0" u="none" strike="noStrike" cap="none" normalizeH="0" baseline="0" dirty="0">
                          <a:ln>
                            <a:noFill/>
                          </a:ln>
                          <a:solidFill>
                            <a:schemeClr val="tx1"/>
                          </a:solidFill>
                          <a:effectLst/>
                          <a:latin typeface="Arial" charset="0"/>
                          <a:cs typeface="Arial" charset="0"/>
                        </a:rPr>
                        <a:t>9</a:t>
                      </a:r>
                      <a:endParaRPr kumimoji="0" lang="en-US" altLang="en-US" sz="1500" b="1" i="0" u="none" strike="noStrike" cap="none" normalizeH="0" baseline="0" dirty="0">
                        <a:ln>
                          <a:noFill/>
                        </a:ln>
                        <a:solidFill>
                          <a:schemeClr val="tx1"/>
                        </a:solidFill>
                        <a:effectLst/>
                        <a:latin typeface="Arial" charset="0"/>
                      </a:endParaRPr>
                    </a:p>
                  </a:txBody>
                  <a:tcPr marL="68576" marR="68576" marT="34279" marB="34279" horzOverflow="overflow">
                    <a:lnL w="12700" cap="flat" cmpd="sng" algn="ctr">
                      <a:solidFill>
                        <a:srgbClr val="000000"/>
                      </a:solidFill>
                      <a:prstDash val="solid"/>
                      <a:round/>
                      <a:headEnd type="none" w="sm" len="sm"/>
                      <a:tailEnd type="none" w="sm" len="sm"/>
                    </a:lnL>
                    <a:lnR w="12700" cap="flat" cmpd="sng" algn="ctr">
                      <a:solidFill>
                        <a:srgbClr val="000000"/>
                      </a:solidFill>
                      <a:prstDash val="solid"/>
                      <a:round/>
                      <a:headEnd type="none" w="sm" len="sm"/>
                      <a:tailEnd type="none" w="sm" len="sm"/>
                    </a:lnR>
                    <a:lnT w="12700" cap="flat" cmpd="sng" algn="ctr">
                      <a:solidFill>
                        <a:srgbClr val="000000"/>
                      </a:solidFill>
                      <a:prstDash val="solid"/>
                      <a:round/>
                      <a:headEnd type="none" w="sm" len="sm"/>
                      <a:tailEnd type="none" w="sm" len="sm"/>
                    </a:lnT>
                    <a:lnB w="12700" cap="flat" cmpd="sng" algn="ctr">
                      <a:solidFill>
                        <a:srgbClr val="000000"/>
                      </a:solidFill>
                      <a:prstDash val="solid"/>
                      <a:round/>
                      <a:headEnd type="none" w="sm" len="sm"/>
                      <a:tailEnd type="none" w="sm" len="sm"/>
                    </a:lnB>
                    <a:lnTlToBr>
                      <a:noFill/>
                    </a:lnTlToBr>
                    <a:lnBlToTr>
                      <a:noFill/>
                    </a:lnBlToTr>
                    <a:solidFill>
                      <a:srgbClr val="FFFF99"/>
                    </a:solidFill>
                  </a:tcPr>
                </a:tc>
                <a:extLst>
                  <a:ext uri="{0D108BD9-81ED-4DB2-BD59-A6C34878D82A}">
                    <a16:rowId xmlns:a16="http://schemas.microsoft.com/office/drawing/2014/main" val="10006"/>
                  </a:ext>
                </a:extLst>
              </a:tr>
            </a:tbl>
          </a:graphicData>
        </a:graphic>
      </p:graphicFrame>
    </p:spTree>
    <p:custDataLst>
      <p:tags r:id="rId1"/>
    </p:custDataLst>
    <p:extLst>
      <p:ext uri="{BB962C8B-B14F-4D97-AF65-F5344CB8AC3E}">
        <p14:creationId xmlns:p14="http://schemas.microsoft.com/office/powerpoint/2010/main" val="459636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1137138" y="286727"/>
            <a:ext cx="9800493" cy="5121275"/>
          </a:xfrm>
          <a:prstGeom prst="rect">
            <a:avLst/>
          </a:prstGeom>
        </p:spPr>
        <p:txBody>
          <a:bodyPr vert="horz" lIns="91440" tIns="45720" rIns="91440" bIns="45720" rtlCol="0" anchor="ctr">
            <a:normAutofit/>
            <a:scene3d>
              <a:camera prst="orthographicFront"/>
              <a:lightRig rig="soft" dir="t">
                <a:rot lat="0" lon="0" rev="15600000"/>
              </a:lightRig>
            </a:scene3d>
            <a:sp3d extrusionH="57150" prstMaterial="softEdge">
              <a:bevelT w="25400" h="38100"/>
            </a:sp3d>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lgn="ctr">
              <a:buNone/>
            </a:pPr>
            <a:r>
              <a:rPr lang="en-SG" sz="4800" b="1" dirty="0">
                <a:ln/>
                <a:solidFill>
                  <a:srgbClr val="0070C0"/>
                </a:solidFill>
              </a:rPr>
              <a:t>Political system of a country shapes its economic and legal systems.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4" name="Picture 3"/>
          <p:cNvPicPr>
            <a:picLocks noChangeAspect="1"/>
          </p:cNvPicPr>
          <p:nvPr/>
        </p:nvPicPr>
        <p:blipFill>
          <a:blip r:embed="rId4"/>
          <a:stretch>
            <a:fillRect/>
          </a:stretch>
        </p:blipFill>
        <p:spPr>
          <a:xfrm>
            <a:off x="10020300" y="6138697"/>
            <a:ext cx="1485900" cy="606449"/>
          </a:xfrm>
          <a:prstGeom prst="rect">
            <a:avLst/>
          </a:prstGeom>
        </p:spPr>
      </p:pic>
    </p:spTree>
    <p:custDataLst>
      <p:tags r:id="rId1"/>
    </p:custDataLst>
    <p:extLst>
      <p:ext uri="{BB962C8B-B14F-4D97-AF65-F5344CB8AC3E}">
        <p14:creationId xmlns:p14="http://schemas.microsoft.com/office/powerpoint/2010/main" val="31357879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Legal forces that affect global trade</a:t>
            </a:r>
          </a:p>
        </p:txBody>
      </p:sp>
      <p:sp>
        <p:nvSpPr>
          <p:cNvPr id="3" name="Content Placeholder 2"/>
          <p:cNvSpPr>
            <a:spLocks noGrp="1"/>
          </p:cNvSpPr>
          <p:nvPr>
            <p:ph idx="1"/>
          </p:nvPr>
        </p:nvSpPr>
        <p:spPr/>
        <p:txBody>
          <a:bodyPr/>
          <a:lstStyle/>
          <a:p>
            <a:r>
              <a:rPr lang="en-SG" dirty="0"/>
              <a:t>Legal systems</a:t>
            </a:r>
          </a:p>
          <a:p>
            <a:r>
              <a:rPr lang="en-SG" b="1" dirty="0">
                <a:solidFill>
                  <a:srgbClr val="0070C0"/>
                </a:solidFill>
              </a:rPr>
              <a:t>International legal forces</a:t>
            </a:r>
          </a:p>
          <a:p>
            <a:r>
              <a:rPr lang="en-SG" dirty="0"/>
              <a:t>Intellectual property rights</a:t>
            </a:r>
          </a:p>
          <a:p>
            <a:r>
              <a:rPr lang="en-SG" dirty="0"/>
              <a:t>Competition Laws / Antitrust Laws </a:t>
            </a:r>
          </a:p>
        </p:txBody>
      </p:sp>
    </p:spTree>
    <p:custDataLst>
      <p:tags r:id="rId1"/>
    </p:custDataLst>
    <p:extLst>
      <p:ext uri="{BB962C8B-B14F-4D97-AF65-F5344CB8AC3E}">
        <p14:creationId xmlns:p14="http://schemas.microsoft.com/office/powerpoint/2010/main" val="32131258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12" name="Title 1"/>
          <p:cNvSpPr txBox="1">
            <a:spLocks/>
          </p:cNvSpPr>
          <p:nvPr/>
        </p:nvSpPr>
        <p:spPr>
          <a:xfrm>
            <a:off x="597408" y="735994"/>
            <a:ext cx="4463107" cy="1503124"/>
          </a:xfrm>
          <a:prstGeom prst="rect">
            <a:avLst/>
          </a:prstGeom>
        </p:spPr>
        <p:txBody>
          <a:bodyPr vert="horz" lIns="91440" tIns="45720" rIns="91440" bIns="45720" rtlCol="0" anchor="ctr">
            <a:normAutofit/>
          </a:bodyPr>
          <a:lstStyle>
            <a:defPPr>
              <a:defRPr lang="en-US"/>
            </a:defPPr>
            <a:lvl1pPr defTabSz="914400">
              <a:lnSpc>
                <a:spcPct val="90000"/>
              </a:lnSpc>
              <a:spcBef>
                <a:spcPct val="0"/>
              </a:spcBef>
              <a:buNone/>
              <a:defRPr sz="4800" b="1" spc="-60" baseline="0">
                <a:solidFill>
                  <a:schemeClr val="accent6"/>
                </a:solidFill>
                <a:latin typeface="Articulate Narrow" panose="02000506040000020004" pitchFamily="2" charset="0"/>
                <a:ea typeface="+mj-ea"/>
                <a:cs typeface="+mj-cs"/>
              </a:defRPr>
            </a:lvl1pPr>
          </a:lstStyle>
          <a:p>
            <a:r>
              <a:rPr lang="en-SG" dirty="0"/>
              <a:t>International legal forces</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1502317" y="906115"/>
            <a:ext cx="8611018" cy="5121275"/>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SG" sz="2400" dirty="0"/>
              <a:t>Protection of investors’ interests or human rights of local people</a:t>
            </a:r>
          </a:p>
          <a:p>
            <a:r>
              <a:rPr lang="en-SG" sz="2400" dirty="0"/>
              <a:t>International law – agreement between countries</a:t>
            </a:r>
          </a:p>
          <a:p>
            <a:pPr marL="0" indent="0">
              <a:buNone/>
            </a:pPr>
            <a:endParaRPr lang="en-SG" sz="2400" dirty="0"/>
          </a:p>
          <a:p>
            <a:endParaRPr lang="en-SG" sz="2400" dirty="0"/>
          </a:p>
        </p:txBody>
      </p:sp>
      <p:pic>
        <p:nvPicPr>
          <p:cNvPr id="2050" name="Picture 2" descr="Image result for free trade agreement">
            <a:extLst>
              <a:ext uri="{FF2B5EF4-FFF2-40B4-BE49-F238E27FC236}">
                <a16:creationId xmlns:a16="http://schemas.microsoft.com/office/drawing/2014/main" id="{9161F3F0-9B68-4B99-A7DF-837385E0103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5336" y="3555442"/>
            <a:ext cx="6096664" cy="3189704"/>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969996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12" name="Title 1"/>
          <p:cNvSpPr txBox="1">
            <a:spLocks/>
          </p:cNvSpPr>
          <p:nvPr/>
        </p:nvSpPr>
        <p:spPr>
          <a:xfrm>
            <a:off x="597408" y="735994"/>
            <a:ext cx="4463107" cy="1503124"/>
          </a:xfrm>
          <a:prstGeom prst="rect">
            <a:avLst/>
          </a:prstGeom>
        </p:spPr>
        <p:txBody>
          <a:bodyPr vert="horz" lIns="91440" tIns="45720" rIns="91440" bIns="45720" rtlCol="0" anchor="ctr">
            <a:normAutofit/>
          </a:bodyPr>
          <a:lstStyle>
            <a:defPPr>
              <a:defRPr lang="en-US"/>
            </a:defPPr>
            <a:lvl1pPr defTabSz="914400">
              <a:lnSpc>
                <a:spcPct val="90000"/>
              </a:lnSpc>
              <a:spcBef>
                <a:spcPct val="0"/>
              </a:spcBef>
              <a:buNone/>
              <a:defRPr sz="4800" b="1" spc="-60" baseline="0">
                <a:solidFill>
                  <a:schemeClr val="accent6"/>
                </a:solidFill>
                <a:latin typeface="Articulate Narrow" panose="02000506040000020004" pitchFamily="2" charset="0"/>
                <a:ea typeface="+mj-ea"/>
                <a:cs typeface="+mj-cs"/>
              </a:defRPr>
            </a:lvl1pPr>
          </a:lstStyle>
          <a:p>
            <a:r>
              <a:rPr lang="en-SG" dirty="0"/>
              <a:t>International legal forces</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EA232F5E-2235-46B4-9330-1BD1AD7E843D}"/>
              </a:ext>
            </a:extLst>
          </p:cNvPr>
          <p:cNvPicPr>
            <a:picLocks noChangeAspect="1"/>
          </p:cNvPicPr>
          <p:nvPr/>
        </p:nvPicPr>
        <p:blipFill rotWithShape="1">
          <a:blip r:embed="rId5"/>
          <a:srcRect l="37789" t="12948" r="23269" b="11154"/>
          <a:stretch/>
        </p:blipFill>
        <p:spPr>
          <a:xfrm>
            <a:off x="5734051" y="359019"/>
            <a:ext cx="5199640" cy="5700346"/>
          </a:xfrm>
          <a:prstGeom prst="rect">
            <a:avLst/>
          </a:prstGeom>
        </p:spPr>
      </p:pic>
      <p:sp>
        <p:nvSpPr>
          <p:cNvPr id="2" name="Rectangle 1">
            <a:extLst>
              <a:ext uri="{FF2B5EF4-FFF2-40B4-BE49-F238E27FC236}">
                <a16:creationId xmlns:a16="http://schemas.microsoft.com/office/drawing/2014/main" id="{4695DCE0-2726-4E3B-803C-52B09828CB34}"/>
              </a:ext>
            </a:extLst>
          </p:cNvPr>
          <p:cNvSpPr/>
          <p:nvPr/>
        </p:nvSpPr>
        <p:spPr>
          <a:xfrm>
            <a:off x="143350" y="2793693"/>
            <a:ext cx="4838225" cy="830997"/>
          </a:xfrm>
          <a:prstGeom prst="rect">
            <a:avLst/>
          </a:prstGeom>
        </p:spPr>
        <p:txBody>
          <a:bodyPr wrap="square">
            <a:spAutoFit/>
          </a:bodyPr>
          <a:lstStyle/>
          <a:p>
            <a:pPr lvl="1"/>
            <a:r>
              <a:rPr lang="en-US" altLang="en-US" sz="2400" dirty="0">
                <a:solidFill>
                  <a:schemeClr val="tx1">
                    <a:lumMod val="65000"/>
                    <a:lumOff val="35000"/>
                  </a:schemeClr>
                </a:solidFill>
                <a:latin typeface="Corbel" panose="020B0503020204020204" pitchFamily="34" charset="0"/>
                <a:cs typeface="Calibri" panose="020F0502020204030204" pitchFamily="34" charset="0"/>
              </a:rPr>
              <a:t>Singapore is part of 25 FTAs (regional and bilateral)</a:t>
            </a:r>
          </a:p>
        </p:txBody>
      </p:sp>
    </p:spTree>
    <p:custDataLst>
      <p:tags r:id="rId1"/>
    </p:custDataLst>
    <p:extLst>
      <p:ext uri="{BB962C8B-B14F-4D97-AF65-F5344CB8AC3E}">
        <p14:creationId xmlns:p14="http://schemas.microsoft.com/office/powerpoint/2010/main" val="23919683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Legal forces that affect global trade</a:t>
            </a:r>
          </a:p>
        </p:txBody>
      </p:sp>
      <p:sp>
        <p:nvSpPr>
          <p:cNvPr id="3" name="Content Placeholder 2"/>
          <p:cNvSpPr>
            <a:spLocks noGrp="1"/>
          </p:cNvSpPr>
          <p:nvPr>
            <p:ph idx="1"/>
          </p:nvPr>
        </p:nvSpPr>
        <p:spPr/>
        <p:txBody>
          <a:bodyPr/>
          <a:lstStyle/>
          <a:p>
            <a:r>
              <a:rPr lang="en-SG" dirty="0"/>
              <a:t>Legal systems</a:t>
            </a:r>
          </a:p>
          <a:p>
            <a:r>
              <a:rPr lang="en-SG" dirty="0"/>
              <a:t>International legal forces</a:t>
            </a:r>
          </a:p>
          <a:p>
            <a:r>
              <a:rPr lang="en-SG" b="1" dirty="0">
                <a:solidFill>
                  <a:srgbClr val="0070C0"/>
                </a:solidFill>
              </a:rPr>
              <a:t>Intellectual property rights</a:t>
            </a:r>
          </a:p>
          <a:p>
            <a:r>
              <a:rPr lang="en-SG" dirty="0"/>
              <a:t>Competition Laws / Antitrust Laws </a:t>
            </a:r>
          </a:p>
        </p:txBody>
      </p:sp>
    </p:spTree>
    <p:custDataLst>
      <p:tags r:id="rId1"/>
    </p:custDataLst>
    <p:extLst>
      <p:ext uri="{BB962C8B-B14F-4D97-AF65-F5344CB8AC3E}">
        <p14:creationId xmlns:p14="http://schemas.microsoft.com/office/powerpoint/2010/main" val="24359756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12" name="Title 1"/>
          <p:cNvSpPr txBox="1">
            <a:spLocks/>
          </p:cNvSpPr>
          <p:nvPr/>
        </p:nvSpPr>
        <p:spPr>
          <a:xfrm>
            <a:off x="638828" y="576196"/>
            <a:ext cx="4923772" cy="1503124"/>
          </a:xfrm>
          <a:prstGeom prst="rect">
            <a:avLst/>
          </a:prstGeom>
        </p:spPr>
        <p:txBody>
          <a:bodyPr vert="horz" lIns="91440" tIns="45720" rIns="91440" bIns="45720" rtlCol="0" anchor="ctr">
            <a:normAutofit/>
          </a:bodyPr>
          <a:lstStyle>
            <a:defPPr>
              <a:defRPr lang="en-US"/>
            </a:defPPr>
            <a:lvl1pPr defTabSz="914400">
              <a:lnSpc>
                <a:spcPct val="90000"/>
              </a:lnSpc>
              <a:spcBef>
                <a:spcPct val="0"/>
              </a:spcBef>
              <a:buNone/>
              <a:defRPr sz="4800" b="1" spc="-60" baseline="0">
                <a:solidFill>
                  <a:schemeClr val="accent6"/>
                </a:solidFill>
                <a:latin typeface="Articulate Narrow" panose="02000506040000020004" pitchFamily="2" charset="0"/>
                <a:ea typeface="+mj-ea"/>
                <a:cs typeface="+mj-cs"/>
              </a:defRPr>
            </a:lvl1pPr>
          </a:lstStyle>
          <a:p>
            <a:r>
              <a:rPr lang="en-SG" dirty="0"/>
              <a:t>Intellectual property rights</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2316480" y="2593902"/>
            <a:ext cx="9189720" cy="4151244"/>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SG" sz="2400" dirty="0"/>
              <a:t>Patents</a:t>
            </a:r>
          </a:p>
          <a:p>
            <a:pPr lvl="1"/>
            <a:r>
              <a:rPr lang="en-SG" sz="2200" dirty="0"/>
              <a:t>World Intellectual Property Organisation (WIPO) – UN</a:t>
            </a:r>
          </a:p>
          <a:p>
            <a:pPr lvl="1"/>
            <a:r>
              <a:rPr lang="en-SG" sz="2200" dirty="0"/>
              <a:t>Trade-Related Aspects of Intellectual Property Rights (TRIPS) – WTO</a:t>
            </a:r>
          </a:p>
          <a:p>
            <a:r>
              <a:rPr lang="en-SG" sz="2400" dirty="0"/>
              <a:t>Trademarks</a:t>
            </a:r>
          </a:p>
          <a:p>
            <a:r>
              <a:rPr lang="en-SG" sz="2400" dirty="0"/>
              <a:t>Trade names</a:t>
            </a:r>
          </a:p>
          <a:p>
            <a:r>
              <a:rPr lang="en-SG" sz="2400" dirty="0"/>
              <a:t>Copyrights</a:t>
            </a:r>
          </a:p>
          <a:p>
            <a:r>
              <a:rPr lang="en-SG" sz="2400" dirty="0"/>
              <a:t>Trade secrets</a:t>
            </a:r>
          </a:p>
          <a:p>
            <a:pPr marL="0" indent="0">
              <a:buNone/>
            </a:pPr>
            <a:endParaRPr lang="en-SG" sz="2400" dirty="0"/>
          </a:p>
          <a:p>
            <a:endParaRPr lang="en-SG" sz="2400" dirty="0"/>
          </a:p>
        </p:txBody>
      </p:sp>
    </p:spTree>
    <p:custDataLst>
      <p:tags r:id="rId1"/>
    </p:custDataLst>
    <p:extLst>
      <p:ext uri="{BB962C8B-B14F-4D97-AF65-F5344CB8AC3E}">
        <p14:creationId xmlns:p14="http://schemas.microsoft.com/office/powerpoint/2010/main" val="460187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D78BD9-29B7-4397-9E61-8293348FDC2A}"/>
              </a:ext>
            </a:extLst>
          </p:cNvPr>
          <p:cNvPicPr>
            <a:picLocks noChangeAspect="1"/>
          </p:cNvPicPr>
          <p:nvPr/>
        </p:nvPicPr>
        <p:blipFill rotWithShape="1">
          <a:blip r:embed="rId2"/>
          <a:srcRect t="4148" b="5185"/>
          <a:stretch/>
        </p:blipFill>
        <p:spPr>
          <a:xfrm>
            <a:off x="0" y="0"/>
            <a:ext cx="8666480" cy="4419905"/>
          </a:xfrm>
          <a:prstGeom prst="rect">
            <a:avLst/>
          </a:prstGeom>
        </p:spPr>
      </p:pic>
      <p:pic>
        <p:nvPicPr>
          <p:cNvPr id="3" name="Picture 2">
            <a:extLst>
              <a:ext uri="{FF2B5EF4-FFF2-40B4-BE49-F238E27FC236}">
                <a16:creationId xmlns:a16="http://schemas.microsoft.com/office/drawing/2014/main" id="{B99A1A8D-C369-442D-BB8A-BB5C3B63660E}"/>
              </a:ext>
            </a:extLst>
          </p:cNvPr>
          <p:cNvPicPr>
            <a:picLocks noChangeAspect="1"/>
          </p:cNvPicPr>
          <p:nvPr/>
        </p:nvPicPr>
        <p:blipFill rotWithShape="1">
          <a:blip r:embed="rId3"/>
          <a:srcRect t="30074" b="17926"/>
          <a:stretch/>
        </p:blipFill>
        <p:spPr>
          <a:xfrm>
            <a:off x="0" y="4419905"/>
            <a:ext cx="8666480" cy="2534945"/>
          </a:xfrm>
          <a:prstGeom prst="rect">
            <a:avLst/>
          </a:prstGeom>
        </p:spPr>
      </p:pic>
    </p:spTree>
    <p:extLst>
      <p:ext uri="{BB962C8B-B14F-4D97-AF65-F5344CB8AC3E}">
        <p14:creationId xmlns:p14="http://schemas.microsoft.com/office/powerpoint/2010/main" val="15316040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Legal forces that affect global trade</a:t>
            </a:r>
          </a:p>
        </p:txBody>
      </p:sp>
      <p:sp>
        <p:nvSpPr>
          <p:cNvPr id="3" name="Content Placeholder 2"/>
          <p:cNvSpPr>
            <a:spLocks noGrp="1"/>
          </p:cNvSpPr>
          <p:nvPr>
            <p:ph idx="1"/>
          </p:nvPr>
        </p:nvSpPr>
        <p:spPr/>
        <p:txBody>
          <a:bodyPr/>
          <a:lstStyle/>
          <a:p>
            <a:r>
              <a:rPr lang="en-SG" dirty="0"/>
              <a:t>Legal systems</a:t>
            </a:r>
          </a:p>
          <a:p>
            <a:r>
              <a:rPr lang="en-SG" dirty="0"/>
              <a:t>International legal forces</a:t>
            </a:r>
          </a:p>
          <a:p>
            <a:r>
              <a:rPr lang="en-SG" dirty="0"/>
              <a:t>Intellectual property rights</a:t>
            </a:r>
          </a:p>
          <a:p>
            <a:r>
              <a:rPr lang="en-SG" b="1" dirty="0">
                <a:solidFill>
                  <a:srgbClr val="0070C0"/>
                </a:solidFill>
              </a:rPr>
              <a:t>Competition Laws / Antitrust Laws </a:t>
            </a:r>
          </a:p>
        </p:txBody>
      </p:sp>
    </p:spTree>
    <p:custDataLst>
      <p:tags r:id="rId1"/>
    </p:custDataLst>
    <p:extLst>
      <p:ext uri="{BB962C8B-B14F-4D97-AF65-F5344CB8AC3E}">
        <p14:creationId xmlns:p14="http://schemas.microsoft.com/office/powerpoint/2010/main" val="25199249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12" name="Title 1"/>
          <p:cNvSpPr txBox="1">
            <a:spLocks/>
          </p:cNvSpPr>
          <p:nvPr/>
        </p:nvSpPr>
        <p:spPr>
          <a:xfrm>
            <a:off x="638828" y="576196"/>
            <a:ext cx="5091412" cy="1503124"/>
          </a:xfrm>
          <a:prstGeom prst="rect">
            <a:avLst/>
          </a:prstGeom>
        </p:spPr>
        <p:txBody>
          <a:bodyPr vert="horz" lIns="91440" tIns="45720" rIns="91440" bIns="45720" rtlCol="0" anchor="ctr">
            <a:normAutofit/>
          </a:bodyPr>
          <a:lstStyle>
            <a:defPPr>
              <a:defRPr lang="en-US"/>
            </a:defPPr>
            <a:lvl1pPr defTabSz="914400">
              <a:lnSpc>
                <a:spcPct val="90000"/>
              </a:lnSpc>
              <a:spcBef>
                <a:spcPct val="0"/>
              </a:spcBef>
              <a:buNone/>
              <a:defRPr sz="4800" b="1" spc="-60" baseline="0">
                <a:solidFill>
                  <a:schemeClr val="accent6"/>
                </a:solidFill>
                <a:latin typeface="Articulate Narrow" panose="02000506040000020004" pitchFamily="2" charset="0"/>
                <a:ea typeface="+mj-ea"/>
                <a:cs typeface="+mj-cs"/>
              </a:defRPr>
            </a:lvl1pPr>
          </a:lstStyle>
          <a:p>
            <a:r>
              <a:rPr lang="en-SG" dirty="0"/>
              <a:t>Competition Laws / Antitrust Laws </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2156460" y="1801422"/>
            <a:ext cx="7863840" cy="4151244"/>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SG" sz="2400" dirty="0"/>
              <a:t>Intended to prevent inappropriately large concentrations of economic power, such as monopolies</a:t>
            </a:r>
          </a:p>
          <a:p>
            <a:r>
              <a:rPr lang="en-SG" sz="2400" dirty="0"/>
              <a:t>Government against business or business against another</a:t>
            </a:r>
          </a:p>
          <a:p>
            <a:pPr marL="0" indent="0">
              <a:buNone/>
            </a:pPr>
            <a:endParaRPr lang="en-SG" sz="2400" dirty="0"/>
          </a:p>
          <a:p>
            <a:endParaRPr lang="en-SG" sz="2400" dirty="0"/>
          </a:p>
        </p:txBody>
      </p:sp>
    </p:spTree>
    <p:custDataLst>
      <p:tags r:id="rId1"/>
    </p:custDataLst>
    <p:extLst>
      <p:ext uri="{BB962C8B-B14F-4D97-AF65-F5344CB8AC3E}">
        <p14:creationId xmlns:p14="http://schemas.microsoft.com/office/powerpoint/2010/main" val="17176557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98F97-D683-43AD-8F59-639BD9CE9D1D}"/>
              </a:ext>
            </a:extLst>
          </p:cNvPr>
          <p:cNvSpPr>
            <a:spLocks noGrp="1"/>
          </p:cNvSpPr>
          <p:nvPr>
            <p:ph type="ctrTitle"/>
          </p:nvPr>
        </p:nvSpPr>
        <p:spPr/>
        <p:txBody>
          <a:bodyPr/>
          <a:lstStyle/>
          <a:p>
            <a:r>
              <a:rPr lang="en-SG" dirty="0"/>
              <a:t>Kahoot Quiz</a:t>
            </a:r>
          </a:p>
        </p:txBody>
      </p:sp>
    </p:spTree>
    <p:extLst>
      <p:ext uri="{BB962C8B-B14F-4D97-AF65-F5344CB8AC3E}">
        <p14:creationId xmlns:p14="http://schemas.microsoft.com/office/powerpoint/2010/main" val="3172054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4" name="TextBox 3"/>
          <p:cNvSpPr txBox="1"/>
          <p:nvPr/>
        </p:nvSpPr>
        <p:spPr>
          <a:xfrm>
            <a:off x="2148840" y="1828800"/>
            <a:ext cx="7665720" cy="2123658"/>
          </a:xfrm>
          <a:prstGeom prst="rect">
            <a:avLst/>
          </a:prstGeom>
          <a:noFill/>
        </p:spPr>
        <p:txBody>
          <a:bodyPr wrap="square" rtlCol="0">
            <a:spAutoFit/>
          </a:bodyPr>
          <a:lstStyle/>
          <a:p>
            <a:pPr algn="ctr"/>
            <a:r>
              <a:rPr lang="en-SG" sz="4400" dirty="0">
                <a:solidFill>
                  <a:schemeClr val="bg1"/>
                </a:solidFill>
              </a:rPr>
              <a:t>Is the country’s political and legal forces </a:t>
            </a:r>
            <a:r>
              <a:rPr lang="en-SG" sz="4400">
                <a:solidFill>
                  <a:schemeClr val="bg1"/>
                </a:solidFill>
              </a:rPr>
              <a:t>favourable to </a:t>
            </a:r>
            <a:r>
              <a:rPr lang="en-SG" sz="4400" dirty="0">
                <a:solidFill>
                  <a:schemeClr val="bg1"/>
                </a:solidFill>
              </a:rPr>
              <a:t>your business?  </a:t>
            </a:r>
          </a:p>
        </p:txBody>
      </p:sp>
    </p:spTree>
    <p:custDataLst>
      <p:tags r:id="rId1"/>
    </p:custDataLst>
    <p:extLst>
      <p:ext uri="{BB962C8B-B14F-4D97-AF65-F5344CB8AC3E}">
        <p14:creationId xmlns:p14="http://schemas.microsoft.com/office/powerpoint/2010/main" val="3631347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Political system – </a:t>
            </a:r>
            <a:br>
              <a:rPr lang="en-SG" dirty="0"/>
            </a:br>
            <a:br>
              <a:rPr lang="en-SG" dirty="0"/>
            </a:br>
            <a:r>
              <a:rPr lang="en-SG" sz="2800" dirty="0"/>
              <a:t>the system of government in a nation</a:t>
            </a:r>
            <a:endParaRPr lang="en-SG" dirty="0"/>
          </a:p>
        </p:txBody>
      </p:sp>
      <p:sp>
        <p:nvSpPr>
          <p:cNvPr id="3" name="Content Placeholder 2"/>
          <p:cNvSpPr>
            <a:spLocks noGrp="1"/>
          </p:cNvSpPr>
          <p:nvPr>
            <p:ph idx="1"/>
          </p:nvPr>
        </p:nvSpPr>
        <p:spPr/>
        <p:txBody>
          <a:bodyPr>
            <a:normAutofit/>
          </a:bodyPr>
          <a:lstStyle/>
          <a:p>
            <a:pPr marL="0" indent="0">
              <a:buNone/>
            </a:pPr>
            <a:r>
              <a:rPr lang="en-SG" sz="2800" dirty="0"/>
              <a:t>Two dimensions: </a:t>
            </a:r>
          </a:p>
          <a:p>
            <a:pPr marL="0" indent="0">
              <a:buNone/>
            </a:pPr>
            <a:endParaRPr lang="en-SG" sz="2800" dirty="0"/>
          </a:p>
          <a:p>
            <a:r>
              <a:rPr lang="en-SG" sz="2800" dirty="0"/>
              <a:t>Collectivism                                    Individualism</a:t>
            </a:r>
          </a:p>
          <a:p>
            <a:endParaRPr lang="en-SG" sz="2800" dirty="0"/>
          </a:p>
          <a:p>
            <a:r>
              <a:rPr lang="en-SG" sz="2800" dirty="0"/>
              <a:t>Democracy                                      Totalitarianism</a:t>
            </a:r>
          </a:p>
        </p:txBody>
      </p:sp>
      <p:pic>
        <p:nvPicPr>
          <p:cNvPr id="1026" name="Picture 2" descr="Image result for arrow 2 wa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3152006"/>
            <a:ext cx="2190750" cy="54484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arrow 2 wa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98064" y="4220697"/>
            <a:ext cx="2288685" cy="544844"/>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335998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F9C998-2A2D-4991-8983-78FBE22077B5}"/>
              </a:ext>
            </a:extLst>
          </p:cNvPr>
          <p:cNvPicPr>
            <a:picLocks noChangeAspect="1"/>
          </p:cNvPicPr>
          <p:nvPr/>
        </p:nvPicPr>
        <p:blipFill rotWithShape="1">
          <a:blip r:embed="rId3"/>
          <a:srcRect l="26251" t="41719" r="55421" b="24552"/>
          <a:stretch/>
        </p:blipFill>
        <p:spPr>
          <a:xfrm>
            <a:off x="7841534" y="1"/>
            <a:ext cx="4208446" cy="2545355"/>
          </a:xfrm>
          <a:prstGeom prst="rect">
            <a:avLst/>
          </a:prstGeom>
          <a:noFill/>
        </p:spPr>
      </p:pic>
      <p:sp>
        <p:nvSpPr>
          <p:cNvPr id="2" name="Title 1"/>
          <p:cNvSpPr>
            <a:spLocks noGrp="1"/>
          </p:cNvSpPr>
          <p:nvPr>
            <p:ph type="title"/>
          </p:nvPr>
        </p:nvSpPr>
        <p:spPr/>
        <p:txBody>
          <a:bodyPr/>
          <a:lstStyle/>
          <a:p>
            <a:r>
              <a:rPr lang="en-SG" dirty="0"/>
              <a:t>Economic  system</a:t>
            </a:r>
          </a:p>
        </p:txBody>
      </p:sp>
      <p:sp>
        <p:nvSpPr>
          <p:cNvPr id="3" name="Content Placeholder 2"/>
          <p:cNvSpPr>
            <a:spLocks noGrp="1"/>
          </p:cNvSpPr>
          <p:nvPr>
            <p:ph idx="1"/>
          </p:nvPr>
        </p:nvSpPr>
        <p:spPr/>
        <p:txBody>
          <a:bodyPr>
            <a:normAutofit/>
          </a:bodyPr>
          <a:lstStyle/>
          <a:p>
            <a:pPr marL="0" indent="0">
              <a:buNone/>
            </a:pPr>
            <a:r>
              <a:rPr lang="en-SG" sz="2800" dirty="0"/>
              <a:t>Three broad types:</a:t>
            </a:r>
          </a:p>
          <a:p>
            <a:r>
              <a:rPr lang="en-SG" sz="2800" dirty="0"/>
              <a:t>Market economy</a:t>
            </a:r>
          </a:p>
          <a:p>
            <a:r>
              <a:rPr lang="en-SG" sz="2800" dirty="0"/>
              <a:t>Command economy</a:t>
            </a:r>
          </a:p>
          <a:p>
            <a:r>
              <a:rPr lang="en-SG" sz="2800" dirty="0"/>
              <a:t>Mixed economy</a:t>
            </a:r>
          </a:p>
        </p:txBody>
      </p:sp>
      <p:sp>
        <p:nvSpPr>
          <p:cNvPr id="5" name="Thought Bubble: Cloud 4">
            <a:extLst>
              <a:ext uri="{FF2B5EF4-FFF2-40B4-BE49-F238E27FC236}">
                <a16:creationId xmlns:a16="http://schemas.microsoft.com/office/drawing/2014/main" id="{E81309FC-5BC0-473B-869D-3F8DBE60D376}"/>
              </a:ext>
            </a:extLst>
          </p:cNvPr>
          <p:cNvSpPr/>
          <p:nvPr/>
        </p:nvSpPr>
        <p:spPr>
          <a:xfrm>
            <a:off x="7403690" y="1"/>
            <a:ext cx="4788310" cy="2959510"/>
          </a:xfrm>
          <a:prstGeom prst="cloudCallout">
            <a:avLst>
              <a:gd name="adj1" fmla="val -46607"/>
              <a:gd name="adj2" fmla="val 64117"/>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custDataLst>
      <p:tags r:id="rId1"/>
    </p:custDataLst>
    <p:extLst>
      <p:ext uri="{BB962C8B-B14F-4D97-AF65-F5344CB8AC3E}">
        <p14:creationId xmlns:p14="http://schemas.microsoft.com/office/powerpoint/2010/main" val="2713715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12" name="Title 1"/>
          <p:cNvSpPr txBox="1">
            <a:spLocks/>
          </p:cNvSpPr>
          <p:nvPr/>
        </p:nvSpPr>
        <p:spPr>
          <a:xfrm>
            <a:off x="597408" y="676405"/>
            <a:ext cx="2947988" cy="150312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r>
              <a:rPr lang="en-SG" sz="4800" b="1" dirty="0">
                <a:solidFill>
                  <a:schemeClr val="accent6"/>
                </a:solidFill>
                <a:latin typeface="Articulate Narrow" panose="02000506040000020004" pitchFamily="2" charset="0"/>
              </a:rPr>
              <a:t>Market economy</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3191020" y="1164225"/>
            <a:ext cx="7710996" cy="5121275"/>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SG" sz="2400" dirty="0"/>
              <a:t>Most of the productive activities are privately owned (e.g. land, factories etc)</a:t>
            </a:r>
          </a:p>
          <a:p>
            <a:r>
              <a:rPr lang="en-SG" sz="2400" dirty="0"/>
              <a:t>Goods &amp; services that a country produces are not planned</a:t>
            </a:r>
          </a:p>
          <a:p>
            <a:r>
              <a:rPr lang="en-SG" sz="2400" dirty="0"/>
              <a:t>Price system – interaction of supply and demand </a:t>
            </a:r>
          </a:p>
        </p:txBody>
      </p:sp>
    </p:spTree>
    <p:custDataLst>
      <p:tags r:id="rId1"/>
    </p:custDataLst>
    <p:extLst>
      <p:ext uri="{BB962C8B-B14F-4D97-AF65-F5344CB8AC3E}">
        <p14:creationId xmlns:p14="http://schemas.microsoft.com/office/powerpoint/2010/main" val="2489572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12" name="Title 1"/>
          <p:cNvSpPr txBox="1">
            <a:spLocks/>
          </p:cNvSpPr>
          <p:nvPr/>
        </p:nvSpPr>
        <p:spPr>
          <a:xfrm>
            <a:off x="597407" y="676405"/>
            <a:ext cx="7447135" cy="150312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r>
              <a:rPr lang="en-SG" sz="4800" b="1" dirty="0">
                <a:solidFill>
                  <a:schemeClr val="accent6"/>
                </a:solidFill>
                <a:latin typeface="Articulate Narrow" panose="02000506040000020004" pitchFamily="2" charset="0"/>
              </a:rPr>
              <a:t>Command economy (centrally planned economy)</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3191020" y="1164225"/>
            <a:ext cx="7710996" cy="5121275"/>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SG" sz="2400" dirty="0"/>
              <a:t>Government owns the nation’s land, factories and all other economic resources</a:t>
            </a:r>
          </a:p>
          <a:p>
            <a:r>
              <a:rPr lang="en-SG" sz="2400" dirty="0"/>
              <a:t>Allocate &amp; mobilise economic resources</a:t>
            </a:r>
          </a:p>
          <a:p>
            <a:r>
              <a:rPr lang="en-SG" sz="2400" dirty="0"/>
              <a:t>Decide prices</a:t>
            </a:r>
          </a:p>
          <a:p>
            <a:r>
              <a:rPr lang="en-SG" sz="2400" dirty="0"/>
              <a:t>State-owned businesses</a:t>
            </a:r>
          </a:p>
          <a:p>
            <a:r>
              <a:rPr lang="en-SG" sz="2400" dirty="0"/>
              <a:t>E.g. former Soviet Union (set prices for milk, bread, eggs and other essential goods)</a:t>
            </a:r>
          </a:p>
        </p:txBody>
      </p:sp>
    </p:spTree>
    <p:custDataLst>
      <p:tags r:id="rId1"/>
    </p:custDataLst>
    <p:extLst>
      <p:ext uri="{BB962C8B-B14F-4D97-AF65-F5344CB8AC3E}">
        <p14:creationId xmlns:p14="http://schemas.microsoft.com/office/powerpoint/2010/main" val="1612965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4"/>
          <a:stretch>
            <a:fillRect/>
          </a:stretch>
        </p:blipFill>
        <p:spPr>
          <a:xfrm>
            <a:off x="10020300" y="6138697"/>
            <a:ext cx="1485900" cy="606449"/>
          </a:xfrm>
          <a:prstGeom prst="rect">
            <a:avLst/>
          </a:prstGeom>
        </p:spPr>
      </p:pic>
      <p:sp>
        <p:nvSpPr>
          <p:cNvPr id="12" name="Title 1"/>
          <p:cNvSpPr txBox="1">
            <a:spLocks/>
          </p:cNvSpPr>
          <p:nvPr/>
        </p:nvSpPr>
        <p:spPr>
          <a:xfrm>
            <a:off x="597408" y="676405"/>
            <a:ext cx="2947988" cy="150312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r>
              <a:rPr lang="en-SG" sz="4800" b="1" dirty="0">
                <a:solidFill>
                  <a:schemeClr val="accent6"/>
                </a:solidFill>
                <a:latin typeface="Articulate Narrow" panose="02000506040000020004" pitchFamily="2" charset="0"/>
              </a:rPr>
              <a:t>Mixed economy</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3191020" y="1164225"/>
            <a:ext cx="7710996" cy="5121275"/>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SG" sz="2400" dirty="0"/>
              <a:t>Between market economies and command economies</a:t>
            </a:r>
          </a:p>
          <a:p>
            <a:r>
              <a:rPr lang="en-SG" sz="2400" dirty="0"/>
              <a:t>Certain sectors are left to private ownership </a:t>
            </a:r>
          </a:p>
          <a:p>
            <a:r>
              <a:rPr lang="en-SG" sz="2400" dirty="0"/>
              <a:t>Government takes over ownership of troubled businesses (vital to national interests)</a:t>
            </a:r>
          </a:p>
        </p:txBody>
      </p:sp>
    </p:spTree>
    <p:custDataLst>
      <p:tags r:id="rId1"/>
    </p:custDataLst>
    <p:extLst>
      <p:ext uri="{BB962C8B-B14F-4D97-AF65-F5344CB8AC3E}">
        <p14:creationId xmlns:p14="http://schemas.microsoft.com/office/powerpoint/2010/main" val="3674792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Political forces that affect global trade</a:t>
            </a:r>
          </a:p>
        </p:txBody>
      </p:sp>
      <p:sp>
        <p:nvSpPr>
          <p:cNvPr id="3" name="Content Placeholder 2"/>
          <p:cNvSpPr>
            <a:spLocks noGrp="1"/>
          </p:cNvSpPr>
          <p:nvPr>
            <p:ph idx="1"/>
          </p:nvPr>
        </p:nvSpPr>
        <p:spPr/>
        <p:txBody>
          <a:bodyPr/>
          <a:lstStyle/>
          <a:p>
            <a:r>
              <a:rPr lang="en-SG" b="1" dirty="0">
                <a:solidFill>
                  <a:srgbClr val="0070C0"/>
                </a:solidFill>
              </a:rPr>
              <a:t>Governments &amp; ownership of business</a:t>
            </a:r>
          </a:p>
          <a:p>
            <a:r>
              <a:rPr lang="en-SG" dirty="0"/>
              <a:t>Government stability &amp; protection</a:t>
            </a:r>
          </a:p>
          <a:p>
            <a:r>
              <a:rPr lang="en-SG" dirty="0"/>
              <a:t>Government intervention in trade</a:t>
            </a:r>
          </a:p>
        </p:txBody>
      </p:sp>
    </p:spTree>
    <p:custDataLst>
      <p:tags r:id="rId1"/>
    </p:custDataLst>
    <p:extLst>
      <p:ext uri="{BB962C8B-B14F-4D97-AF65-F5344CB8AC3E}">
        <p14:creationId xmlns:p14="http://schemas.microsoft.com/office/powerpoint/2010/main" val="3129123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408" y="6138697"/>
            <a:ext cx="2552192" cy="599918"/>
          </a:xfrm>
          <a:prstGeom prst="rect">
            <a:avLst/>
          </a:prstGeom>
        </p:spPr>
      </p:pic>
      <p:pic>
        <p:nvPicPr>
          <p:cNvPr id="5" name="Picture 4"/>
          <p:cNvPicPr>
            <a:picLocks noChangeAspect="1"/>
          </p:cNvPicPr>
          <p:nvPr/>
        </p:nvPicPr>
        <p:blipFill>
          <a:blip r:embed="rId5"/>
          <a:stretch>
            <a:fillRect/>
          </a:stretch>
        </p:blipFill>
        <p:spPr>
          <a:xfrm>
            <a:off x="10020300" y="6138697"/>
            <a:ext cx="1485900" cy="606449"/>
          </a:xfrm>
          <a:prstGeom prst="rect">
            <a:avLst/>
          </a:prstGeom>
        </p:spPr>
      </p:pic>
      <p:sp>
        <p:nvSpPr>
          <p:cNvPr id="12" name="Title 1"/>
          <p:cNvSpPr txBox="1">
            <a:spLocks/>
          </p:cNvSpPr>
          <p:nvPr/>
        </p:nvSpPr>
        <p:spPr>
          <a:xfrm>
            <a:off x="597407" y="128955"/>
            <a:ext cx="5944070" cy="2438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lnSpc>
                <a:spcPct val="100000"/>
              </a:lnSpc>
            </a:pPr>
            <a:r>
              <a:rPr lang="en-SG" sz="4800" b="1" dirty="0">
                <a:solidFill>
                  <a:schemeClr val="accent6"/>
                </a:solidFill>
                <a:latin typeface="Articulate Narrow" panose="02000506040000020004" pitchFamily="2" charset="0"/>
              </a:rPr>
              <a:t>Governments &amp; ownership of business</a:t>
            </a:r>
          </a:p>
        </p:txBody>
      </p:sp>
      <p:cxnSp>
        <p:nvCxnSpPr>
          <p:cNvPr id="13" name="Straight Connector 12"/>
          <p:cNvCxnSpPr/>
          <p:nvPr/>
        </p:nvCxnSpPr>
        <p:spPr>
          <a:xfrm flipV="1">
            <a:off x="638828" y="2041742"/>
            <a:ext cx="4421687" cy="37578"/>
          </a:xfrm>
          <a:prstGeom prst="line">
            <a:avLst/>
          </a:prstGeom>
          <a:ln w="38100">
            <a:solidFill>
              <a:schemeClr val="tx2">
                <a:lumMod val="40000"/>
                <a:lumOff val="60000"/>
              </a:schemeClr>
            </a:solidFill>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597407" y="1017422"/>
            <a:ext cx="10437862" cy="5121275"/>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SG" sz="2400" dirty="0"/>
              <a:t>Nationalisation – the taking of private property by a government to make it public  </a:t>
            </a:r>
          </a:p>
          <a:p>
            <a:endParaRPr lang="en-SG" sz="2400" dirty="0"/>
          </a:p>
          <a:p>
            <a:r>
              <a:rPr lang="en-SG" sz="2400" dirty="0"/>
              <a:t>Privatisation – the selling of government owned property to the private sector</a:t>
            </a:r>
          </a:p>
        </p:txBody>
      </p:sp>
      <p:sp>
        <p:nvSpPr>
          <p:cNvPr id="6" name="Rectangle 5"/>
          <p:cNvSpPr/>
          <p:nvPr/>
        </p:nvSpPr>
        <p:spPr>
          <a:xfrm>
            <a:off x="6034214" y="3140749"/>
            <a:ext cx="6096000" cy="276999"/>
          </a:xfrm>
          <a:prstGeom prst="rect">
            <a:avLst/>
          </a:prstGeom>
          <a:noFill/>
          <a:ln>
            <a:noFill/>
          </a:ln>
        </p:spPr>
        <p:txBody>
          <a:bodyPr wrap="square">
            <a:spAutoFit/>
          </a:bodyPr>
          <a:lstStyle/>
          <a:p>
            <a:pPr algn="r"/>
            <a:r>
              <a:rPr lang="en-SG" sz="1200" dirty="0">
                <a:solidFill>
                  <a:schemeClr val="bg1"/>
                </a:solidFill>
              </a:rPr>
              <a:t>https://www.vicepresidencia.gob.bo/IMG/jpg/foto_vale_2-7.jpg</a:t>
            </a:r>
          </a:p>
        </p:txBody>
      </p:sp>
      <p:sp>
        <p:nvSpPr>
          <p:cNvPr id="7" name="Oval 6">
            <a:extLst>
              <a:ext uri="{FF2B5EF4-FFF2-40B4-BE49-F238E27FC236}">
                <a16:creationId xmlns:a16="http://schemas.microsoft.com/office/drawing/2014/main" id="{F3A94A32-D065-46C6-B1A3-AEA106423C71}"/>
              </a:ext>
            </a:extLst>
          </p:cNvPr>
          <p:cNvSpPr/>
          <p:nvPr/>
        </p:nvSpPr>
        <p:spPr>
          <a:xfrm>
            <a:off x="3655937" y="4999389"/>
            <a:ext cx="5426277" cy="1083371"/>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SG" sz="2800" b="1" dirty="0"/>
              <a:t>Oil companies, banks, railway, newspaper etc.  </a:t>
            </a:r>
          </a:p>
        </p:txBody>
      </p:sp>
    </p:spTree>
    <p:custDataLst>
      <p:tags r:id="rId1"/>
    </p:custDataLst>
    <p:extLst>
      <p:ext uri="{BB962C8B-B14F-4D97-AF65-F5344CB8AC3E}">
        <p14:creationId xmlns:p14="http://schemas.microsoft.com/office/powerpoint/2010/main" val="660806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SLIDE_COUNT" val="24"/>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Frame">
  <a:themeElements>
    <a:clrScheme name="Fram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39D77354-939E-4A26-AE51-B3F9618B14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TM03457475[[fn=Frame]]</Template>
  <TotalTime>1439</TotalTime>
  <Words>1774</Words>
  <Application>Microsoft Office PowerPoint</Application>
  <PresentationFormat>Widescreen</PresentationFormat>
  <Paragraphs>206</Paragraphs>
  <Slides>29</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Articulate Narrow</vt:lpstr>
      <vt:lpstr>Arial</vt:lpstr>
      <vt:lpstr>Calibri</vt:lpstr>
      <vt:lpstr>Candara</vt:lpstr>
      <vt:lpstr>Corbel</vt:lpstr>
      <vt:lpstr>Wingdings</vt:lpstr>
      <vt:lpstr>Wingdings 2</vt:lpstr>
      <vt:lpstr>Frame</vt:lpstr>
      <vt:lpstr>Doing Business Globally</vt:lpstr>
      <vt:lpstr>PowerPoint Presentation</vt:lpstr>
      <vt:lpstr>Political system –   the system of government in a nation</vt:lpstr>
      <vt:lpstr>Economic  system</vt:lpstr>
      <vt:lpstr>PowerPoint Presentation</vt:lpstr>
      <vt:lpstr>PowerPoint Presentation</vt:lpstr>
      <vt:lpstr>PowerPoint Presentation</vt:lpstr>
      <vt:lpstr>Political forces that affect global trade</vt:lpstr>
      <vt:lpstr>PowerPoint Presentation</vt:lpstr>
      <vt:lpstr>Examples of Highly Negative Political Environment:</vt:lpstr>
      <vt:lpstr>Examples of positive nationalization:</vt:lpstr>
      <vt:lpstr>Examples of positive nationalization:</vt:lpstr>
      <vt:lpstr>Political forces that affect global trade</vt:lpstr>
      <vt:lpstr>PowerPoint Presentation</vt:lpstr>
      <vt:lpstr>Political forces that affect global trade</vt:lpstr>
      <vt:lpstr>PowerPoint Presentation</vt:lpstr>
      <vt:lpstr>PowerPoint Presentation</vt:lpstr>
      <vt:lpstr>Legal forces that affect global trade</vt:lpstr>
      <vt:lpstr>PowerPoint Presentation</vt:lpstr>
      <vt:lpstr>Legal forces that affect global trade</vt:lpstr>
      <vt:lpstr>PowerPoint Presentation</vt:lpstr>
      <vt:lpstr>PowerPoint Presentation</vt:lpstr>
      <vt:lpstr>Legal forces that affect global trade</vt:lpstr>
      <vt:lpstr>PowerPoint Presentation</vt:lpstr>
      <vt:lpstr>PowerPoint Presentation</vt:lpstr>
      <vt:lpstr>Legal forces that affect global trade</vt:lpstr>
      <vt:lpstr>PowerPoint Presentation</vt:lpstr>
      <vt:lpstr>Kahoot Quiz</vt:lpstr>
      <vt:lpstr>PowerPoint Presentation</vt:lpstr>
    </vt:vector>
  </TitlesOfParts>
  <Company>Nanyang Polytechnic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KHOO SARAH</dc:creator>
  <cp:lastModifiedBy>Gary LOH (NYP)</cp:lastModifiedBy>
  <cp:revision>90</cp:revision>
  <dcterms:created xsi:type="dcterms:W3CDTF">2018-03-12T05:06:02Z</dcterms:created>
  <dcterms:modified xsi:type="dcterms:W3CDTF">2020-09-24T04:00:14Z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FF94E0C4-D146-4B32-8F73-E17672FEC995</vt:lpwstr>
  </property>
  <property fmtid="{D5CDD505-2E9C-101B-9397-08002B2CF9AE}" pid="3" name="ArticulatePath">
    <vt:lpwstr>Lecture Week 5 - political legal factors</vt:lpwstr>
  </property>
</Properties>
</file>

<file path=docProps/thumbnail.jpeg>
</file>